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13" r:id="rId2"/>
    <p:sldId id="308" r:id="rId3"/>
    <p:sldId id="311" r:id="rId4"/>
    <p:sldId id="320" r:id="rId5"/>
    <p:sldId id="318" r:id="rId6"/>
    <p:sldId id="297" r:id="rId7"/>
    <p:sldId id="302" r:id="rId8"/>
    <p:sldId id="312" r:id="rId9"/>
    <p:sldId id="303" r:id="rId10"/>
    <p:sldId id="305" r:id="rId11"/>
    <p:sldId id="316" r:id="rId12"/>
    <p:sldId id="322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38"/>
    <p:restoredTop sz="95775"/>
  </p:normalViewPr>
  <p:slideViewPr>
    <p:cSldViewPr snapToGrid="0" snapToObjects="1">
      <p:cViewPr varScale="1">
        <p:scale>
          <a:sx n="90" d="100"/>
          <a:sy n="90" d="100"/>
        </p:scale>
        <p:origin x="208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8EE03-62DF-A34E-9FAC-53C991723BA3}" type="datetimeFigureOut">
              <a:rPr lang="en-US" smtClean="0"/>
              <a:t>9/2/23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C0558-9ED4-584E-9372-154B5FC8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29ACB-56F0-B74B-A96B-A24424EEE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A112B-FA59-444C-8435-DDB26A791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A8CCF-428A-644E-A082-FCAD82B9B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1F7D0-3CDA-AC4F-994E-65A6BDDE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02D9B-33A9-674C-BBA6-840BD6CA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2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7EA5-EE75-C645-9D7E-FC586AF4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1ECF5-2824-A84F-875F-1CB8EC77D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7B500-0FAC-4141-BEA0-AE40248F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0004D-6CC9-7D4B-AB14-800CEA05C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6C736-368C-F44E-A4FF-C18B0205C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0155B6-881E-3C46-B501-0138012F4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D8C70-1429-634D-8E33-54D344159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C21B7-8300-CD44-8D9D-1D25315E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52C8B-32BA-274B-85FC-C8957BF7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E1B0E-0D82-4848-A779-D053AFB3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1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B94C-14A9-E647-86FA-51AAC305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34968-9252-D64A-96EC-6C0C8119B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7A6DA-73F9-E240-9D18-4E83ADE8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B3681-1752-A740-8710-0A51BD4E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8DB-31B8-F04B-9C65-E723C75C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3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3C8D3-9421-B441-9E94-88227C17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B6AE6-B4F0-794F-B223-480344069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C9498-F17E-8C40-B5FB-D095DC4E0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10DFE-5F25-C742-B168-20F8FB3F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A2F96-BFE8-AF4E-85B9-9FE5EFC6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3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62F6F-20BF-2D40-875B-66EA3DAC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5301-7C58-DC49-96B4-58FD3DCBD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3459F-0F62-B649-ABC7-A87CCD891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3C48-8D9E-804B-B2EB-E406801C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64002-BE8B-3F4C-989F-432B1F0E9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ACAA4-E71C-4F48-A2D9-8404780E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0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AC943-5F3D-E243-A26E-941D39811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A097A-A409-2341-B796-6C4831019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7F53E-5352-CB4C-8B3D-15663F0D3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C26CF1-3FD5-014F-B9C6-15D6A207E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AF6163-9364-6844-9991-9627B6A76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1B25F4-286A-6847-9870-D190682E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F358F9-1F89-524B-921B-11F64862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A95F6-4C23-924F-96A6-0CA12FB40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1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417D-266D-7D4A-9E22-16260A6E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E40C6F-2B13-1D44-A008-8D740D27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166FC-35EA-1949-A3AA-C31454B2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02C44-7BF4-4644-BE5C-3B3A93B7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99112-2A62-5648-907F-1F0F5D391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19096-AFF6-744E-BA35-6A930A831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6B220-6971-7841-A6EF-2629E547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0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C1AAF-761F-954C-8CC3-8C2D1C0E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D8B0B-5763-7546-A90C-BA5FA23E3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10AF3-6044-5244-9E67-31608081A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78E30-09A7-DB4B-B630-27A0D184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B0008-232A-AE46-9C86-378E6B21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611EF-238E-0C4B-B0FB-11AB2FEA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7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DED47-E4F3-F241-B268-8ED01B7F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A44D39-F00D-1D49-A063-8AA350475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4A4FA-15A2-B54D-8B94-07D78E3AB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86ABF-265E-C347-BFD7-07872A37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270A3-34D4-7C48-8484-FE0464D3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427C-4F52-7445-9F95-FEB5C180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2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500">
              <a:srgbClr val="FA725B"/>
            </a:gs>
            <a:gs pos="83000">
              <a:schemeClr val="accent2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3BCEB0-FBFF-0E4D-8DF7-F0DD3C72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E6843-3EC6-9B45-B44F-EB838111A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E638E-3800-9046-9CF5-B58FCE34E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42BB-466E-8246-A323-734AF3F05E72}" type="datetimeFigureOut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11F64-3B5A-CA4F-8EDE-B8AE9688A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09137-2F0F-FA48-AE20-3E76572C9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F217-A68D-D54F-8979-BA3C2B87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3B0A8-12C9-9DC0-A7EF-64A859201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745"/>
            <a:ext cx="9144000" cy="2914218"/>
          </a:xfrm>
        </p:spPr>
        <p:txBody>
          <a:bodyPr>
            <a:normAutofit fontScale="90000"/>
          </a:bodyPr>
          <a:lstStyle/>
          <a:p>
            <a:r>
              <a:rPr lang="en-US" dirty="0"/>
              <a:t>CLASS ANALYSES –Marxist vs.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Mainstream SOCIAL SCIENCES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CE5C1-3A3C-EEB2-F169-408D686B7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14218"/>
          </a:xfrm>
        </p:spPr>
        <p:txBody>
          <a:bodyPr/>
          <a:lstStyle/>
          <a:p>
            <a:r>
              <a:rPr lang="en-US" dirty="0"/>
              <a:t>How  Marxist Class Analysis can illuminate more about the African</a:t>
            </a:r>
          </a:p>
          <a:p>
            <a:r>
              <a:rPr lang="en-US" dirty="0"/>
              <a:t> American Class Structure over 4 Centuries of Internal Colonial</a:t>
            </a:r>
          </a:p>
          <a:p>
            <a:r>
              <a:rPr lang="en-US" dirty="0"/>
              <a:t> Experience</a:t>
            </a:r>
          </a:p>
          <a:p>
            <a:endParaRPr lang="en-US" dirty="0"/>
          </a:p>
          <a:p>
            <a:r>
              <a:rPr lang="en-US" sz="1600" dirty="0"/>
              <a:t>Presentation by Charles </a:t>
            </a:r>
            <a:r>
              <a:rPr lang="en-US" sz="1600" dirty="0" err="1"/>
              <a:t>Pinderhughes</a:t>
            </a:r>
            <a:r>
              <a:rPr lang="en-US" sz="1600" dirty="0"/>
              <a:t>, Ph.D. at the Association of Black Sociologists </a:t>
            </a:r>
          </a:p>
          <a:p>
            <a:r>
              <a:rPr lang="en-US" sz="1600" dirty="0"/>
              <a:t>on August 17,2023  in Philadelphia PA. 	 &lt;changeagent7@gmail.com&gt;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8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6943-D4E2-AE4E-FAFF-4A96C354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Marxist Class Categories &amp; Definitions for the </a:t>
            </a:r>
            <a:br>
              <a:rPr lang="en-US" dirty="0"/>
            </a:br>
            <a:r>
              <a:rPr lang="en-US" dirty="0"/>
              <a:t>African American Experience </a:t>
            </a:r>
            <a:r>
              <a:rPr lang="en-US" sz="2400" dirty="0"/>
              <a:t>[Part 2]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D37CE-2E4C-EE17-E3AB-94410DD3D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1484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/>
              <a:t>Non-productive</a:t>
            </a:r>
            <a:r>
              <a:rPr lang="en-US" sz="3200" dirty="0"/>
              <a:t>:  welfare recipients, retirees, unemployed, some prison populations, illegal capitalists/criminals [population not directly involved in societal wealth production]  </a:t>
            </a:r>
            <a:r>
              <a:rPr lang="en-US" sz="3200" b="1" dirty="0"/>
              <a:t>[</a:t>
            </a:r>
            <a:r>
              <a:rPr lang="en-US" sz="3200" dirty="0"/>
              <a:t>also called </a:t>
            </a:r>
            <a:r>
              <a:rPr lang="en-US" sz="3200" b="1" dirty="0"/>
              <a:t>Unattached/Underclass/Lumpen Proletariat]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Petty Bourgeoisie</a:t>
            </a:r>
            <a:r>
              <a:rPr lang="en-US" sz="3200" dirty="0"/>
              <a:t>:  managers, professionals, &amp; small business owners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Capitalists/Bourgeoisie</a:t>
            </a:r>
            <a:r>
              <a:rPr lang="en-US" sz="3200" dirty="0"/>
              <a:t>:      Owners of the major means of producing societal wealth</a:t>
            </a:r>
          </a:p>
          <a:p>
            <a:pPr marL="0" indent="0">
              <a:buNone/>
            </a:pPr>
            <a:r>
              <a:rPr lang="en-US" sz="1300" b="1" dirty="0"/>
              <a:t>Charles “Cappy” </a:t>
            </a:r>
            <a:r>
              <a:rPr lang="en-US" sz="1300" b="1" dirty="0" err="1"/>
              <a:t>Pinderhughes</a:t>
            </a:r>
            <a:r>
              <a:rPr lang="en-US" sz="1300" b="1" dirty="0"/>
              <a:t>, Ph.D. at the Association of Black Sociologists on August 17, 2023  in Philadelphia PA. 	-&lt;changeagent7@gmail.com&gt;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4369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B4E13-E5B8-054A-A316-7151F090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Marxist Class Categories &amp; Definitions for the </a:t>
            </a:r>
            <a:br>
              <a:rPr lang="en-US" dirty="0"/>
            </a:br>
            <a:r>
              <a:rPr lang="en-US" dirty="0"/>
              <a:t>African American Experience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35833-1A46-7841-AC40-587888E0B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00" y="1189437"/>
            <a:ext cx="11134845" cy="5428526"/>
          </a:xfrm>
        </p:spPr>
        <p:txBody>
          <a:bodyPr>
            <a:normAutofit fontScale="92500"/>
          </a:bodyPr>
          <a:lstStyle/>
          <a:p>
            <a:r>
              <a:rPr lang="en-US" b="1" i="1" u="sng" dirty="0"/>
              <a:t>Classes</a:t>
            </a:r>
            <a:r>
              <a:rPr lang="en-US" b="1" i="1" dirty="0"/>
              <a:t> </a:t>
            </a:r>
            <a:r>
              <a:rPr lang="en-US" i="1" dirty="0"/>
              <a:t>			</a:t>
            </a:r>
            <a:r>
              <a:rPr lang="en-US" i="1" u="sng" dirty="0"/>
              <a:t>Definitions</a:t>
            </a:r>
            <a:r>
              <a:rPr lang="en-US" i="1" dirty="0"/>
              <a:t>			</a:t>
            </a:r>
            <a:endParaRPr lang="en-US" dirty="0"/>
          </a:p>
          <a:p>
            <a:pPr marL="0" indent="0">
              <a:buNone/>
            </a:pPr>
            <a:r>
              <a:rPr lang="en-US" sz="1900" i="1" dirty="0"/>
              <a:t>Label definitions answer the Question: </a:t>
            </a:r>
            <a:r>
              <a:rPr lang="en-US" sz="1900" b="1" i="1" u="sng" dirty="0"/>
              <a:t>What is their relationship to the means of producing societal wealth?</a:t>
            </a:r>
            <a:r>
              <a:rPr lang="en-US" sz="1000" u="sng" dirty="0"/>
              <a:t> </a:t>
            </a:r>
            <a:r>
              <a:rPr lang="en-US" b="1" dirty="0"/>
              <a:t>Enslaved/Unfree Labor</a:t>
            </a:r>
            <a:r>
              <a:rPr lang="en-US" dirty="0"/>
              <a:t>:  indentured servitude, chattel slavery, and post-1865 USA imprisonment</a:t>
            </a:r>
          </a:p>
          <a:p>
            <a:r>
              <a:rPr lang="en-US" b="1" dirty="0"/>
              <a:t>Farmers/ Peasantry</a:t>
            </a:r>
            <a:r>
              <a:rPr lang="en-US" dirty="0"/>
              <a:t>: sharecroppers, tenant farmers, &amp; farming land owners</a:t>
            </a:r>
          </a:p>
          <a:p>
            <a:r>
              <a:rPr lang="en-US" b="1" dirty="0"/>
              <a:t>Free Labor/ Working Class: </a:t>
            </a:r>
            <a:r>
              <a:rPr lang="en-US" dirty="0"/>
              <a:t>employees of the Bourgeoisie, Petty Bourgeoisie &amp; rich Farmers </a:t>
            </a:r>
            <a:r>
              <a:rPr lang="en-US" b="1" dirty="0"/>
              <a:t>[</a:t>
            </a:r>
            <a:r>
              <a:rPr lang="en-US" dirty="0"/>
              <a:t>also</a:t>
            </a:r>
            <a:r>
              <a:rPr lang="en-US" b="1" dirty="0"/>
              <a:t> </a:t>
            </a:r>
            <a:r>
              <a:rPr lang="en-US" dirty="0"/>
              <a:t>called </a:t>
            </a:r>
            <a:r>
              <a:rPr lang="en-US" b="1" dirty="0"/>
              <a:t>Proletariat]  </a:t>
            </a:r>
            <a:r>
              <a:rPr lang="en-US" dirty="0"/>
              <a:t>			</a:t>
            </a:r>
            <a:r>
              <a:rPr lang="en-US" b="1" dirty="0"/>
              <a:t>     		</a:t>
            </a:r>
            <a:endParaRPr lang="en-US" dirty="0"/>
          </a:p>
          <a:p>
            <a:r>
              <a:rPr lang="en-US" b="1" dirty="0"/>
              <a:t>Petty Bourgeoisie</a:t>
            </a:r>
            <a:r>
              <a:rPr lang="en-US" dirty="0"/>
              <a:t>:  managers, professionals, &amp; small business owners</a:t>
            </a:r>
          </a:p>
          <a:p>
            <a:r>
              <a:rPr lang="en-US" b="1" dirty="0"/>
              <a:t>Unattached</a:t>
            </a:r>
            <a:r>
              <a:rPr lang="en-US" dirty="0"/>
              <a:t>:  welfare recipients, retirees, unemployed, some prison populations, illegal capitalists/criminals [population not directly involved in societal wealth production]  </a:t>
            </a:r>
            <a:r>
              <a:rPr lang="en-US" b="1" dirty="0"/>
              <a:t>[</a:t>
            </a:r>
            <a:r>
              <a:rPr lang="en-US" dirty="0"/>
              <a:t>also called </a:t>
            </a:r>
            <a:r>
              <a:rPr lang="en-US" b="1" dirty="0"/>
              <a:t>Underclass/Lumpen Proletariat] </a:t>
            </a:r>
            <a:endParaRPr lang="en-US" dirty="0"/>
          </a:p>
          <a:p>
            <a:r>
              <a:rPr lang="en-US" b="1" dirty="0"/>
              <a:t>Bourgeoisie</a:t>
            </a:r>
            <a:r>
              <a:rPr lang="en-US" dirty="0"/>
              <a:t>:      Owners of the major means of producing societal wealth</a:t>
            </a:r>
          </a:p>
          <a:p>
            <a:pPr marL="0" indent="0">
              <a:buNone/>
            </a:pPr>
            <a:r>
              <a:rPr lang="en-US" sz="1300" b="1" dirty="0"/>
              <a:t>Charles “Cappy” </a:t>
            </a:r>
            <a:r>
              <a:rPr lang="en-US" sz="1300" b="1" dirty="0" err="1"/>
              <a:t>Pinderhughes</a:t>
            </a:r>
            <a:r>
              <a:rPr lang="en-US" sz="1300" b="1" dirty="0"/>
              <a:t>, Ph.D. at the Association of Black Sociologists on August 17, 2023  in Philadelphia PA. 	-&lt;changeagent7@gmail.com&gt;</a:t>
            </a:r>
          </a:p>
          <a:p>
            <a:endParaRPr lang="en-US" sz="13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70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sheet of paper with black text&#10;&#10;Description automatically generated">
            <a:extLst>
              <a:ext uri="{FF2B5EF4-FFF2-40B4-BE49-F238E27FC236}">
                <a16:creationId xmlns:a16="http://schemas.microsoft.com/office/drawing/2014/main" id="{27F7CBCE-D795-E154-2A98-09DD5A3F1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515" y="111642"/>
            <a:ext cx="9480969" cy="66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0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World Order According to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686"/>
            <a:ext cx="10515600" cy="48768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International Capitalists [Corporate &amp; Individuals] / International Bourgeoisie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Native Bourgeoisie [comprador bourgeoisie &amp; national bourgeoisie]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Petty Bourgeoisie [also with comprador &amp; nationalist elements]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Working Class [Proletariat]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Non-productive [Unattached/Underclass/Lumpenproletariat]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Farmers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Unfree Labor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200" b="1" dirty="0"/>
              <a:t>Charles “Cappy” </a:t>
            </a:r>
            <a:r>
              <a:rPr lang="en-US" sz="1200" b="1" dirty="0" err="1"/>
              <a:t>Pinderhughes</a:t>
            </a:r>
            <a:r>
              <a:rPr lang="en-US" sz="1200" b="1" dirty="0"/>
              <a:t>, Ph.D. at the Association of Black Sociologists on August 17, 2023  in Philadelphia PA. 	-&lt;changeagent7@gmail.com&gt;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9470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82B1-2AF7-1E86-8087-2161F59DB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Mainstream Social Science’s Class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4492F-AF6B-320B-D658-C5CEFA2E0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Upper Class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Middle Class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Lower Class/Underclass</a:t>
            </a:r>
          </a:p>
          <a:p>
            <a:endParaRPr lang="en-US" sz="3200" b="1" dirty="0"/>
          </a:p>
          <a:p>
            <a:endParaRPr lang="en-US" sz="3200" b="1" dirty="0"/>
          </a:p>
          <a:p>
            <a:pPr marL="0" indent="0">
              <a:buNone/>
            </a:pPr>
            <a:r>
              <a:rPr lang="en-US" sz="1200" b="1" dirty="0"/>
              <a:t>Charles “Cappy” </a:t>
            </a:r>
            <a:r>
              <a:rPr lang="en-US" sz="1200" b="1" dirty="0" err="1"/>
              <a:t>Pinderhughes</a:t>
            </a:r>
            <a:r>
              <a:rPr lang="en-US" sz="1200" b="1" dirty="0"/>
              <a:t>, Ph.D. at the Association of Black Sociologists on August 17, 2023  in Philadelphia PA. 	-&lt;changeagent7@gmail.com&gt;</a:t>
            </a:r>
          </a:p>
        </p:txBody>
      </p:sp>
    </p:spTree>
    <p:extLst>
      <p:ext uri="{BB962C8B-B14F-4D97-AF65-F5344CB8AC3E}">
        <p14:creationId xmlns:p14="http://schemas.microsoft.com/office/powerpoint/2010/main" val="410300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82B1-2AF7-1E86-8087-2161F59DB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Mainstream Social Science’s Class Analysis</a:t>
            </a:r>
            <a:br>
              <a:rPr lang="en-US" dirty="0"/>
            </a:br>
            <a:r>
              <a:rPr lang="en-US" sz="3600" u="sng" dirty="0"/>
              <a:t>with variations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4492F-AF6B-320B-D658-C5CEFA2E0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5639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Upper Class</a:t>
            </a:r>
          </a:p>
          <a:p>
            <a:pPr marL="914400" lvl="2" indent="0">
              <a:buNone/>
            </a:pPr>
            <a:r>
              <a:rPr lang="en-US" sz="3200" dirty="0"/>
              <a:t>Upper Middle Class</a:t>
            </a:r>
          </a:p>
          <a:p>
            <a:r>
              <a:rPr lang="en-US" sz="3200" b="1" dirty="0"/>
              <a:t>Middle Class</a:t>
            </a:r>
          </a:p>
          <a:p>
            <a:pPr marL="457200" lvl="1" indent="0">
              <a:buNone/>
            </a:pPr>
            <a:r>
              <a:rPr lang="en-US" sz="3200" dirty="0"/>
              <a:t>	Working Class/Lower Middle Class </a:t>
            </a:r>
            <a:r>
              <a:rPr lang="en-US" sz="3200" u="sng" dirty="0"/>
              <a:t>OR</a:t>
            </a:r>
            <a:r>
              <a:rPr lang="en-US" sz="3200" dirty="0"/>
              <a:t> </a:t>
            </a:r>
            <a:r>
              <a:rPr lang="en-US" sz="3200" dirty="0">
                <a:highlight>
                  <a:srgbClr val="FFFF00"/>
                </a:highlight>
              </a:rPr>
              <a:t>Lower M.C.</a:t>
            </a:r>
          </a:p>
          <a:p>
            <a:pPr marL="457200" lvl="1" indent="0">
              <a:buNone/>
            </a:pPr>
            <a:r>
              <a:rPr lang="en-US" sz="3200" dirty="0"/>
              <a:t>	Working Poor]					  </a:t>
            </a:r>
            <a:r>
              <a:rPr lang="en-US" sz="3200" dirty="0">
                <a:highlight>
                  <a:srgbClr val="FFFF00"/>
                </a:highlight>
              </a:rPr>
              <a:t>Working Class</a:t>
            </a:r>
          </a:p>
          <a:p>
            <a:pPr marL="457200" lvl="1" indent="0">
              <a:buNone/>
            </a:pPr>
            <a:r>
              <a:rPr lang="en-US" sz="3200" dirty="0"/>
              <a:t>								  </a:t>
            </a:r>
            <a:r>
              <a:rPr lang="en-US" sz="3200" dirty="0">
                <a:highlight>
                  <a:srgbClr val="FFFF00"/>
                </a:highlight>
              </a:rPr>
              <a:t>Working Poor</a:t>
            </a:r>
          </a:p>
          <a:p>
            <a:r>
              <a:rPr lang="en-US" sz="3200" b="1" dirty="0"/>
              <a:t>Underclass/Lower Class</a:t>
            </a:r>
          </a:p>
          <a:p>
            <a:r>
              <a:rPr lang="en-US" sz="3400" b="1" i="1" u="sng" dirty="0"/>
              <a:t>All of which must be operationally defined with each use</a:t>
            </a:r>
          </a:p>
          <a:p>
            <a:pPr marL="0" indent="0">
              <a:buNone/>
            </a:pPr>
            <a:endParaRPr lang="en-US" sz="1300" b="1" dirty="0"/>
          </a:p>
          <a:p>
            <a:pPr marL="0" indent="0">
              <a:buNone/>
            </a:pPr>
            <a:r>
              <a:rPr lang="en-US" sz="1300" b="1" dirty="0"/>
              <a:t>Charles “Cappy” </a:t>
            </a:r>
            <a:r>
              <a:rPr lang="en-US" sz="1300" b="1" dirty="0" err="1"/>
              <a:t>Pinderhughes</a:t>
            </a:r>
            <a:r>
              <a:rPr lang="en-US" sz="1300" b="1" dirty="0"/>
              <a:t>, Ph.D. at the Association of Black Sociologists on August 17, 2023  in Philadelphia PA. 	-&lt;changeagent7@gmail.com&gt;</a:t>
            </a:r>
          </a:p>
        </p:txBody>
      </p:sp>
    </p:spTree>
    <p:extLst>
      <p:ext uri="{BB962C8B-B14F-4D97-AF65-F5344CB8AC3E}">
        <p14:creationId xmlns:p14="http://schemas.microsoft.com/office/powerpoint/2010/main" val="7181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794FE-70F2-C255-19FB-8B985DFC8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39" y="5000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Main feature of  Class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4CAE7-B2AA-01C4-0F20-02CC0CC0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Mainstream-</a:t>
            </a:r>
            <a:r>
              <a:rPr lang="en-US" sz="3600" dirty="0"/>
              <a:t>adjustable,     </a:t>
            </a:r>
            <a:r>
              <a:rPr lang="en-US" sz="3600" b="1" dirty="0"/>
              <a:t>Marxist-</a:t>
            </a:r>
            <a:r>
              <a:rPr lang="en-US" sz="3600" dirty="0"/>
              <a:t> fixed definition,</a:t>
            </a:r>
          </a:p>
          <a:p>
            <a:pPr marL="914400" lvl="2" indent="0">
              <a:buNone/>
            </a:pPr>
            <a:r>
              <a:rPr lang="en-US" sz="3600" dirty="0"/>
              <a:t>requires specific 		     not easily changed</a:t>
            </a:r>
          </a:p>
          <a:p>
            <a:pPr marL="914400" lvl="2" indent="0">
              <a:buNone/>
            </a:pPr>
            <a:r>
              <a:rPr lang="en-US" sz="3600" dirty="0"/>
              <a:t>quantification with	 </a:t>
            </a:r>
          </a:p>
          <a:p>
            <a:pPr marL="914400" lvl="2" indent="0">
              <a:buNone/>
            </a:pPr>
            <a:r>
              <a:rPr lang="en-US" sz="3600" dirty="0"/>
              <a:t>each application</a:t>
            </a:r>
          </a:p>
          <a:p>
            <a:pPr marL="914400" lvl="2" indent="0">
              <a:buNone/>
            </a:pPr>
            <a:endParaRPr lang="en-US" sz="3600" b="1" dirty="0"/>
          </a:p>
          <a:p>
            <a:pPr marL="914400" lvl="2" indent="0">
              <a:buNone/>
            </a:pPr>
            <a:endParaRPr lang="en-US" sz="3600" b="1" dirty="0"/>
          </a:p>
          <a:p>
            <a:pPr marL="914400" lvl="2" indent="0">
              <a:buNone/>
            </a:pPr>
            <a:r>
              <a:rPr lang="en-US" sz="1000" b="1" dirty="0"/>
              <a:t>Charles “Cappy” </a:t>
            </a:r>
            <a:r>
              <a:rPr lang="en-US" sz="1000" b="1" dirty="0" err="1"/>
              <a:t>Pinderhughes</a:t>
            </a:r>
            <a:r>
              <a:rPr lang="en-US" sz="1000" b="1" dirty="0"/>
              <a:t>, Ph.D. at the Association of Black Sociologists on August 17, 2023  in Philadelphia PA. 	-&lt;changeagent7@gmail.com&gt;</a:t>
            </a:r>
          </a:p>
          <a:p>
            <a:pPr marL="914400" lvl="2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2518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6474-78DA-EF6B-C96D-33149826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Mainstream Class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F81C9-53BD-8353-F8E8-BEAEBBDB7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define each class precisely every time class analysis or class reference is responsibly attempted;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restriction to a single time period for most class structural analyses; 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limit to a single class for most longitudinal analyses of class.</a:t>
            </a:r>
            <a:r>
              <a:rPr lang="en-US" dirty="0">
                <a:effectLst/>
              </a:rPr>
              <a:t> </a:t>
            </a:r>
          </a:p>
          <a:p>
            <a:pPr marL="0" indent="0">
              <a:buNone/>
            </a:pPr>
            <a:endParaRPr lang="en-US" sz="1300" b="1" dirty="0"/>
          </a:p>
          <a:p>
            <a:pPr marL="0" indent="0">
              <a:buNone/>
            </a:pPr>
            <a:r>
              <a:rPr lang="en-US" sz="1300" b="1" dirty="0"/>
              <a:t>Charles “Cappy” </a:t>
            </a:r>
            <a:r>
              <a:rPr lang="en-US" sz="1300" b="1" dirty="0" err="1"/>
              <a:t>Pinderhughes</a:t>
            </a:r>
            <a:r>
              <a:rPr lang="en-US" sz="1300" b="1" dirty="0"/>
              <a:t>, Ph.D. at the Association of Black Sociologists on August 17, 2023  in Philadelphia PA. 	-&lt;changeagent7@gmail.com&gt;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0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8" y="5000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Marxist Approach to Class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353"/>
            <a:ext cx="10515600" cy="4624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Mao </a:t>
            </a:r>
            <a:r>
              <a:rPr lang="en-US" sz="3200" dirty="0" err="1"/>
              <a:t>ZeDong</a:t>
            </a:r>
            <a:r>
              <a:rPr lang="en-US" sz="3200" dirty="0"/>
              <a:t>:    Importance of a class analysis : </a:t>
            </a:r>
          </a:p>
          <a:p>
            <a:pPr marL="0" indent="0">
              <a:buNone/>
            </a:pPr>
            <a:r>
              <a:rPr lang="en-US" sz="3200" dirty="0"/>
              <a:t>		</a:t>
            </a:r>
          </a:p>
          <a:p>
            <a:pPr marL="0" indent="0">
              <a:buNone/>
            </a:pPr>
            <a:r>
              <a:rPr lang="en-US" sz="3200" dirty="0"/>
              <a:t>	Transformational Marxists - Who is a friend of the </a:t>
            </a:r>
          </a:p>
          <a:p>
            <a:pPr marL="0" indent="0">
              <a:buNone/>
            </a:pPr>
            <a:r>
              <a:rPr lang="en-US" sz="3200" dirty="0"/>
              <a:t>		revolution?  </a:t>
            </a:r>
          </a:p>
          <a:p>
            <a:pPr marL="0" indent="0">
              <a:buNone/>
            </a:pPr>
            <a:r>
              <a:rPr lang="en-US" sz="2000" dirty="0"/>
              <a:t>					</a:t>
            </a:r>
            <a:r>
              <a:rPr lang="en-US" sz="3200" dirty="0"/>
              <a:t>defined as</a:t>
            </a:r>
          </a:p>
          <a:p>
            <a:pPr marL="0" indent="0">
              <a:buNone/>
            </a:pPr>
            <a:r>
              <a:rPr lang="en-US" sz="3200" dirty="0"/>
              <a:t>		-What is their relation to the means of wealth </a:t>
            </a:r>
          </a:p>
          <a:p>
            <a:pPr marL="0" indent="0">
              <a:buNone/>
            </a:pPr>
            <a:r>
              <a:rPr lang="en-US" sz="3200" dirty="0"/>
              <a:t>		production (means of producing societal wealth)?</a:t>
            </a:r>
          </a:p>
        </p:txBody>
      </p:sp>
    </p:spTree>
    <p:extLst>
      <p:ext uri="{BB962C8B-B14F-4D97-AF65-F5344CB8AC3E}">
        <p14:creationId xmlns:p14="http://schemas.microsoft.com/office/powerpoint/2010/main" val="277607600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8" y="5000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Marxist Class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52006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u="sng" dirty="0"/>
              <a:t>Marx &amp; Mao’s Class Categories: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Peasants OR Farmers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Proletariat OR Working Class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Lumpenproletariat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Petty Bourgeoisie-small business-persons, managers &amp; professionals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Bourgeoisie OR Capitalists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200" b="1" dirty="0"/>
              <a:t>Charles “Cappy” </a:t>
            </a:r>
            <a:r>
              <a:rPr lang="en-US" sz="1200" b="1" dirty="0" err="1"/>
              <a:t>Pinderhughes</a:t>
            </a:r>
            <a:r>
              <a:rPr lang="en-US" sz="1200" b="1" dirty="0"/>
              <a:t>, Ph.D. at the Association of Black Sociologists on August 17, 2023  in Philadelphia PA. 	-&lt;changeagent7@gmail.com&gt;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2780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B4E13-E5B8-054A-A316-7151F090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Marxist Class Categories &amp; Definitions for the </a:t>
            </a:r>
            <a:br>
              <a:rPr lang="en-US" dirty="0"/>
            </a:br>
            <a:r>
              <a:rPr lang="en-US" dirty="0"/>
              <a:t>African American Experience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35833-1A46-7841-AC40-587888E0B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00" y="1189437"/>
            <a:ext cx="11134845" cy="5428526"/>
          </a:xfrm>
        </p:spPr>
        <p:txBody>
          <a:bodyPr>
            <a:normAutofit fontScale="92500"/>
          </a:bodyPr>
          <a:lstStyle/>
          <a:p>
            <a:r>
              <a:rPr lang="en-US" b="1" i="1" u="sng" dirty="0"/>
              <a:t>Classes</a:t>
            </a:r>
            <a:r>
              <a:rPr lang="en-US" b="1" i="1" dirty="0"/>
              <a:t> </a:t>
            </a:r>
            <a:r>
              <a:rPr lang="en-US" i="1" dirty="0"/>
              <a:t>			</a:t>
            </a:r>
            <a:r>
              <a:rPr lang="en-US" i="1" u="sng" dirty="0"/>
              <a:t>Definitions</a:t>
            </a:r>
            <a:r>
              <a:rPr lang="en-US" i="1" dirty="0"/>
              <a:t>			</a:t>
            </a:r>
            <a:endParaRPr lang="en-US" dirty="0"/>
          </a:p>
          <a:p>
            <a:pPr marL="0" indent="0">
              <a:buNone/>
            </a:pPr>
            <a:r>
              <a:rPr lang="en-US" sz="1900" i="1" dirty="0"/>
              <a:t>Label definitions answer the Question: </a:t>
            </a:r>
            <a:r>
              <a:rPr lang="en-US" sz="1900" b="1" i="1" u="sng" dirty="0"/>
              <a:t>What is their relationship to the means of producing societal wealth?</a:t>
            </a:r>
            <a:r>
              <a:rPr lang="en-US" sz="1000" u="sng" dirty="0"/>
              <a:t> </a:t>
            </a:r>
            <a:r>
              <a:rPr lang="en-US" b="1" dirty="0"/>
              <a:t>Enslaved/Unfree Labor</a:t>
            </a:r>
            <a:r>
              <a:rPr lang="en-US" dirty="0"/>
              <a:t>:  indentured servitude, chattel slavery, and post-1865 USA imprisonment</a:t>
            </a:r>
          </a:p>
          <a:p>
            <a:r>
              <a:rPr lang="en-US" b="1" dirty="0"/>
              <a:t>Farmers/ Peasantry</a:t>
            </a:r>
            <a:r>
              <a:rPr lang="en-US" dirty="0"/>
              <a:t>: sharecroppers, tenant farmers, &amp; farming land owners</a:t>
            </a:r>
          </a:p>
          <a:p>
            <a:r>
              <a:rPr lang="en-US" b="1" dirty="0"/>
              <a:t>Free Labor/ Working Class: </a:t>
            </a:r>
            <a:r>
              <a:rPr lang="en-US" dirty="0"/>
              <a:t>employees of the Bourgeoisie, Petty Bourgeoisie &amp; rich Farmers </a:t>
            </a:r>
            <a:r>
              <a:rPr lang="en-US" b="1" dirty="0"/>
              <a:t>[</a:t>
            </a:r>
            <a:r>
              <a:rPr lang="en-US" dirty="0"/>
              <a:t>also</a:t>
            </a:r>
            <a:r>
              <a:rPr lang="en-US" b="1" dirty="0"/>
              <a:t> </a:t>
            </a:r>
            <a:r>
              <a:rPr lang="en-US" dirty="0"/>
              <a:t>called </a:t>
            </a:r>
            <a:r>
              <a:rPr lang="en-US" b="1" dirty="0"/>
              <a:t>Proletariat]  </a:t>
            </a:r>
            <a:r>
              <a:rPr lang="en-US" dirty="0"/>
              <a:t>			</a:t>
            </a:r>
            <a:r>
              <a:rPr lang="en-US" b="1" dirty="0"/>
              <a:t>     		</a:t>
            </a:r>
            <a:endParaRPr lang="en-US" dirty="0"/>
          </a:p>
          <a:p>
            <a:r>
              <a:rPr lang="en-US" b="1" dirty="0"/>
              <a:t>Petty Bourgeoisie</a:t>
            </a:r>
            <a:r>
              <a:rPr lang="en-US" dirty="0"/>
              <a:t>:  managers, professionals, &amp; small business owners</a:t>
            </a:r>
          </a:p>
          <a:p>
            <a:r>
              <a:rPr lang="en-US" b="1" dirty="0"/>
              <a:t>Unattached</a:t>
            </a:r>
            <a:r>
              <a:rPr lang="en-US" dirty="0"/>
              <a:t>:  welfare recipients, retirees, unemployed, some prison populations, illegal capitalists/criminals [population not directly involved in societal wealth production]  </a:t>
            </a:r>
            <a:r>
              <a:rPr lang="en-US" b="1" dirty="0"/>
              <a:t>[</a:t>
            </a:r>
            <a:r>
              <a:rPr lang="en-US" dirty="0"/>
              <a:t>also called </a:t>
            </a:r>
            <a:r>
              <a:rPr lang="en-US" b="1" dirty="0"/>
              <a:t>Underclass/Lumpen Proletariat] </a:t>
            </a:r>
            <a:endParaRPr lang="en-US" dirty="0"/>
          </a:p>
          <a:p>
            <a:r>
              <a:rPr lang="en-US" b="1" dirty="0"/>
              <a:t>Bourgeoisie</a:t>
            </a:r>
            <a:r>
              <a:rPr lang="en-US" dirty="0"/>
              <a:t>:      Owners of the major means of producing societal wealth</a:t>
            </a:r>
          </a:p>
          <a:p>
            <a:pPr marL="0" indent="0">
              <a:buNone/>
            </a:pPr>
            <a:r>
              <a:rPr lang="en-US" sz="1300" b="1" dirty="0"/>
              <a:t>Charles “Cappy” </a:t>
            </a:r>
            <a:r>
              <a:rPr lang="en-US" sz="1300" b="1" dirty="0" err="1"/>
              <a:t>Pinderhughes</a:t>
            </a:r>
            <a:r>
              <a:rPr lang="en-US" sz="1300" b="1" dirty="0"/>
              <a:t>, Ph.D. at the Association of Black Sociologists on August 17, 2023  in Philadelphia PA. 	-&lt;changeagent7@gmail.com&gt;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0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D2C43-097C-8FBC-0FE6-E91FE7BC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Marxist Class Categories &amp; Definitions for the </a:t>
            </a:r>
            <a:br>
              <a:rPr lang="en-US" dirty="0"/>
            </a:br>
            <a:r>
              <a:rPr lang="en-US" dirty="0"/>
              <a:t>African American Experience </a:t>
            </a:r>
            <a:r>
              <a:rPr lang="en-US" sz="2400" dirty="0"/>
              <a:t>[Part 1]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1322-CB4F-1F37-EC97-A8C77C44B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500" b="1" dirty="0"/>
              <a:t>Enslaved/Unfree Labor</a:t>
            </a:r>
            <a:r>
              <a:rPr lang="en-US" sz="3500" dirty="0"/>
              <a:t>:  indentured servitude, chattel slavery,</a:t>
            </a:r>
          </a:p>
          <a:p>
            <a:pPr marL="0" indent="0">
              <a:buNone/>
            </a:pPr>
            <a:r>
              <a:rPr lang="en-US" sz="3500" dirty="0"/>
              <a:t> and post-1865 USA imprisonment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500" b="1" dirty="0"/>
              <a:t>Farmers/ Peasantry</a:t>
            </a:r>
            <a:r>
              <a:rPr lang="en-US" sz="3500" dirty="0"/>
              <a:t>: sharecroppers, tenant farmers, &amp;</a:t>
            </a:r>
          </a:p>
          <a:p>
            <a:pPr marL="0" indent="0">
              <a:buNone/>
            </a:pPr>
            <a:r>
              <a:rPr lang="en-US" sz="3500" dirty="0"/>
              <a:t> farming land owners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500" b="1" dirty="0"/>
              <a:t>Free Labor/ Working Class: </a:t>
            </a:r>
            <a:r>
              <a:rPr lang="en-US" sz="3500" dirty="0"/>
              <a:t>employees of the Bourgeoisie,</a:t>
            </a:r>
          </a:p>
          <a:p>
            <a:pPr marL="0" indent="0">
              <a:buNone/>
            </a:pPr>
            <a:r>
              <a:rPr lang="en-US" sz="3500" dirty="0"/>
              <a:t> Petty Bourgeoisie &amp; rich Farmers </a:t>
            </a:r>
            <a:r>
              <a:rPr lang="en-US" sz="3500" b="1" dirty="0"/>
              <a:t>[</a:t>
            </a:r>
            <a:r>
              <a:rPr lang="en-US" sz="3500" dirty="0"/>
              <a:t>also</a:t>
            </a:r>
            <a:r>
              <a:rPr lang="en-US" sz="3500" b="1" dirty="0"/>
              <a:t> </a:t>
            </a:r>
            <a:r>
              <a:rPr lang="en-US" sz="3500" dirty="0"/>
              <a:t>called </a:t>
            </a:r>
            <a:r>
              <a:rPr lang="en-US" sz="3500" b="1" dirty="0"/>
              <a:t>Proletariat]</a:t>
            </a:r>
          </a:p>
          <a:p>
            <a:pPr marL="0" indent="0">
              <a:buNone/>
            </a:pPr>
            <a:r>
              <a:rPr lang="en-US" sz="1400" b="1" dirty="0"/>
              <a:t>Charles “Cappy” </a:t>
            </a:r>
            <a:r>
              <a:rPr lang="en-US" sz="1400" b="1" dirty="0" err="1"/>
              <a:t>Pinderhughes</a:t>
            </a:r>
            <a:r>
              <a:rPr lang="en-US" sz="1400" b="1" dirty="0"/>
              <a:t>, Ph.D. at the Association of Black Sociologists on August 17, 2023  in Philadelphia PA. 	-&lt;changeagent7@gmail.com&gt;</a:t>
            </a:r>
          </a:p>
          <a:p>
            <a:pPr marL="0" indent="0">
              <a:buNone/>
            </a:pPr>
            <a:endParaRPr lang="en-US" sz="1700" b="1" dirty="0"/>
          </a:p>
          <a:p>
            <a:pPr marL="0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5314658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1130</Words>
  <Application>Microsoft Macintosh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CLASS ANALYSES –Marxist vs.   Mainstream SOCIAL SCIENCES </vt:lpstr>
      <vt:lpstr>Mainstream Social Science’s Class Analysis</vt:lpstr>
      <vt:lpstr>Mainstream Social Science’s Class Analysis with variations</vt:lpstr>
      <vt:lpstr>Main feature of  Class Analysis </vt:lpstr>
      <vt:lpstr>Limitations of Mainstream Class Analysis</vt:lpstr>
      <vt:lpstr>Marxist Approach to Class Analysis</vt:lpstr>
      <vt:lpstr>Marxist Class Analysis</vt:lpstr>
      <vt:lpstr>Marxist Class Categories &amp; Definitions for the  African American Experience </vt:lpstr>
      <vt:lpstr>Marxist Class Categories &amp; Definitions for the  African American Experience [Part 1]</vt:lpstr>
      <vt:lpstr>Marxist Class Categories &amp; Definitions for the  African American Experience [Part 2]</vt:lpstr>
      <vt:lpstr>Marxist Class Categories &amp; Definitions for the  African American Experience </vt:lpstr>
      <vt:lpstr>PowerPoint Presentation</vt:lpstr>
      <vt:lpstr>World Order According to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Pinderhughes, Charles</cp:lastModifiedBy>
  <cp:revision>24</cp:revision>
  <dcterms:created xsi:type="dcterms:W3CDTF">2022-09-10T20:57:07Z</dcterms:created>
  <dcterms:modified xsi:type="dcterms:W3CDTF">2023-09-02T16:02:47Z</dcterms:modified>
</cp:coreProperties>
</file>