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2"/>
  </p:handoutMasterIdLst>
  <p:sldIdLst>
    <p:sldId id="325" r:id="rId2"/>
    <p:sldId id="324" r:id="rId3"/>
    <p:sldId id="294" r:id="rId4"/>
    <p:sldId id="258" r:id="rId5"/>
    <p:sldId id="300" r:id="rId6"/>
    <p:sldId id="297" r:id="rId7"/>
    <p:sldId id="286" r:id="rId8"/>
    <p:sldId id="267" r:id="rId9"/>
    <p:sldId id="264" r:id="rId10"/>
    <p:sldId id="266" r:id="rId11"/>
    <p:sldId id="296" r:id="rId12"/>
    <p:sldId id="256" r:id="rId13"/>
    <p:sldId id="323" r:id="rId14"/>
    <p:sldId id="271" r:id="rId15"/>
    <p:sldId id="299" r:id="rId16"/>
    <p:sldId id="298" r:id="rId17"/>
    <p:sldId id="295" r:id="rId18"/>
    <p:sldId id="301" r:id="rId19"/>
    <p:sldId id="302" r:id="rId20"/>
    <p:sldId id="303" r:id="rId21"/>
    <p:sldId id="304" r:id="rId22"/>
    <p:sldId id="305" r:id="rId23"/>
    <p:sldId id="306" r:id="rId24"/>
    <p:sldId id="316" r:id="rId25"/>
    <p:sldId id="317" r:id="rId26"/>
    <p:sldId id="318" r:id="rId27"/>
    <p:sldId id="307" r:id="rId28"/>
    <p:sldId id="308" r:id="rId29"/>
    <p:sldId id="309" r:id="rId30"/>
    <p:sldId id="310" r:id="rId31"/>
    <p:sldId id="311" r:id="rId32"/>
    <p:sldId id="312" r:id="rId33"/>
    <p:sldId id="320" r:id="rId34"/>
    <p:sldId id="313" r:id="rId35"/>
    <p:sldId id="314" r:id="rId36"/>
    <p:sldId id="315" r:id="rId37"/>
    <p:sldId id="272" r:id="rId38"/>
    <p:sldId id="319" r:id="rId39"/>
    <p:sldId id="291" r:id="rId40"/>
    <p:sldId id="321" r:id="rId41"/>
  </p:sldIdLst>
  <p:sldSz cx="9144000" cy="6858000" type="screen4x3"/>
  <p:notesSz cx="7102475" cy="9388475"/>
  <p:defaultTextStyle>
    <a:defPPr>
      <a:defRPr lang="en-US"/>
    </a:defPPr>
    <a:lvl1pPr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Arial" panose="020B0604020202020204" pitchFamily="34" charset="0"/>
        <a:ea typeface="+mn-ea"/>
        <a:cs typeface="+mn-cs"/>
      </a:defRPr>
    </a:lvl6pPr>
    <a:lvl7pPr marL="2743200" algn="l" defTabSz="914400" rtl="0" eaLnBrk="1" latinLnBrk="0" hangingPunct="1">
      <a:defRPr sz="1200" kern="1200">
        <a:solidFill>
          <a:schemeClr val="tx1"/>
        </a:solidFill>
        <a:latin typeface="Arial" panose="020B0604020202020204" pitchFamily="34" charset="0"/>
        <a:ea typeface="+mn-ea"/>
        <a:cs typeface="+mn-cs"/>
      </a:defRPr>
    </a:lvl7pPr>
    <a:lvl8pPr marL="3200400" algn="l" defTabSz="914400" rtl="0" eaLnBrk="1" latinLnBrk="0" hangingPunct="1">
      <a:defRPr sz="1200" kern="1200">
        <a:solidFill>
          <a:schemeClr val="tx1"/>
        </a:solidFill>
        <a:latin typeface="Arial" panose="020B0604020202020204" pitchFamily="34" charset="0"/>
        <a:ea typeface="+mn-ea"/>
        <a:cs typeface="+mn-cs"/>
      </a:defRPr>
    </a:lvl8pPr>
    <a:lvl9pPr marL="3657600" algn="l" defTabSz="914400" rtl="0" eaLnBrk="1" latinLnBrk="0" hangingPunct="1">
      <a:defRPr sz="1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B3FE"/>
    <a:srgbClr val="E9FF9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p:cViewPr varScale="1">
        <p:scale>
          <a:sx n="121" d="100"/>
          <a:sy n="121" d="100"/>
        </p:scale>
        <p:origin x="3341" y="91"/>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9D528ACE-1C4A-56FC-B4E1-0BCB5C633997}"/>
              </a:ext>
            </a:extLst>
          </p:cNvPr>
          <p:cNvSpPr>
            <a:spLocks noGrp="1" noChangeArrowheads="1"/>
          </p:cNvSpPr>
          <p:nvPr>
            <p:ph type="hdr" sz="quarter"/>
          </p:nvPr>
        </p:nvSpPr>
        <p:spPr bwMode="auto">
          <a:xfrm>
            <a:off x="0" y="0"/>
            <a:ext cx="3078163" cy="469900"/>
          </a:xfrm>
          <a:prstGeom prst="rect">
            <a:avLst/>
          </a:prstGeom>
          <a:noFill/>
          <a:ln>
            <a:noFill/>
          </a:ln>
          <a:effectLst/>
        </p:spPr>
        <p:txBody>
          <a:bodyPr vert="horz" wrap="square" lIns="94229" tIns="47114" rIns="94229" bIns="47114" numCol="1" anchor="t" anchorCtr="0" compatLnSpc="1">
            <a:prstTxWarp prst="textNoShape">
              <a:avLst/>
            </a:prstTxWarp>
          </a:bodyPr>
          <a:lstStyle>
            <a:lvl1pPr eaLnBrk="1" hangingPunct="1">
              <a:defRPr/>
            </a:lvl1pPr>
          </a:lstStyle>
          <a:p>
            <a:pPr>
              <a:defRPr/>
            </a:pPr>
            <a:endParaRPr lang="en-US" altLang="en-US"/>
          </a:p>
        </p:txBody>
      </p:sp>
      <p:sp>
        <p:nvSpPr>
          <p:cNvPr id="37891" name="Rectangle 3">
            <a:extLst>
              <a:ext uri="{FF2B5EF4-FFF2-40B4-BE49-F238E27FC236}">
                <a16:creationId xmlns:a16="http://schemas.microsoft.com/office/drawing/2014/main" id="{D11EDCC6-F04A-B475-CA0F-6D686DD74C47}"/>
              </a:ext>
            </a:extLst>
          </p:cNvPr>
          <p:cNvSpPr>
            <a:spLocks noGrp="1" noChangeArrowheads="1"/>
          </p:cNvSpPr>
          <p:nvPr>
            <p:ph type="dt" sz="quarter" idx="1"/>
          </p:nvPr>
        </p:nvSpPr>
        <p:spPr bwMode="auto">
          <a:xfrm>
            <a:off x="4022725" y="0"/>
            <a:ext cx="3078163" cy="469900"/>
          </a:xfrm>
          <a:prstGeom prst="rect">
            <a:avLst/>
          </a:prstGeom>
          <a:noFill/>
          <a:ln>
            <a:noFill/>
          </a:ln>
          <a:effectLst/>
        </p:spPr>
        <p:txBody>
          <a:bodyPr vert="horz" wrap="square" lIns="94229" tIns="47114" rIns="94229" bIns="47114" numCol="1" anchor="t" anchorCtr="0" compatLnSpc="1">
            <a:prstTxWarp prst="textNoShape">
              <a:avLst/>
            </a:prstTxWarp>
          </a:bodyPr>
          <a:lstStyle>
            <a:lvl1pPr algn="r" eaLnBrk="1" hangingPunct="1">
              <a:defRPr/>
            </a:lvl1pPr>
          </a:lstStyle>
          <a:p>
            <a:pPr>
              <a:defRPr/>
            </a:pPr>
            <a:endParaRPr lang="en-US" altLang="en-US"/>
          </a:p>
        </p:txBody>
      </p:sp>
      <p:sp>
        <p:nvSpPr>
          <p:cNvPr id="37892" name="Rectangle 4">
            <a:extLst>
              <a:ext uri="{FF2B5EF4-FFF2-40B4-BE49-F238E27FC236}">
                <a16:creationId xmlns:a16="http://schemas.microsoft.com/office/drawing/2014/main" id="{A26268F7-C945-70B3-8F21-315C1D5A6A92}"/>
              </a:ext>
            </a:extLst>
          </p:cNvPr>
          <p:cNvSpPr>
            <a:spLocks noGrp="1" noChangeArrowheads="1"/>
          </p:cNvSpPr>
          <p:nvPr>
            <p:ph type="ftr" sz="quarter" idx="2"/>
          </p:nvPr>
        </p:nvSpPr>
        <p:spPr bwMode="auto">
          <a:xfrm>
            <a:off x="0" y="8916988"/>
            <a:ext cx="3078163" cy="469900"/>
          </a:xfrm>
          <a:prstGeom prst="rect">
            <a:avLst/>
          </a:prstGeom>
          <a:noFill/>
          <a:ln>
            <a:noFill/>
          </a:ln>
          <a:effectLst/>
        </p:spPr>
        <p:txBody>
          <a:bodyPr vert="horz" wrap="square" lIns="94229" tIns="47114" rIns="94229" bIns="47114" numCol="1" anchor="b" anchorCtr="0" compatLnSpc="1">
            <a:prstTxWarp prst="textNoShape">
              <a:avLst/>
            </a:prstTxWarp>
          </a:bodyPr>
          <a:lstStyle>
            <a:lvl1pPr eaLnBrk="1" hangingPunct="1">
              <a:defRPr/>
            </a:lvl1pPr>
          </a:lstStyle>
          <a:p>
            <a:pPr>
              <a:defRPr/>
            </a:pPr>
            <a:endParaRPr lang="en-US" altLang="en-US"/>
          </a:p>
        </p:txBody>
      </p:sp>
      <p:sp>
        <p:nvSpPr>
          <p:cNvPr id="37893" name="Rectangle 5">
            <a:extLst>
              <a:ext uri="{FF2B5EF4-FFF2-40B4-BE49-F238E27FC236}">
                <a16:creationId xmlns:a16="http://schemas.microsoft.com/office/drawing/2014/main" id="{0B077439-194F-E29F-D15C-846D966C1A28}"/>
              </a:ext>
            </a:extLst>
          </p:cNvPr>
          <p:cNvSpPr>
            <a:spLocks noGrp="1" noChangeArrowheads="1"/>
          </p:cNvSpPr>
          <p:nvPr>
            <p:ph type="sldNum" sz="quarter" idx="3"/>
          </p:nvPr>
        </p:nvSpPr>
        <p:spPr bwMode="auto">
          <a:xfrm>
            <a:off x="4022725" y="8916988"/>
            <a:ext cx="3078163" cy="469900"/>
          </a:xfrm>
          <a:prstGeom prst="rect">
            <a:avLst/>
          </a:prstGeom>
          <a:noFill/>
          <a:ln>
            <a:noFill/>
          </a:ln>
          <a:effectLst/>
        </p:spPr>
        <p:txBody>
          <a:bodyPr vert="horz" wrap="square" lIns="94229" tIns="47114" rIns="94229" bIns="47114" numCol="1" anchor="b" anchorCtr="0" compatLnSpc="1">
            <a:prstTxWarp prst="textNoShape">
              <a:avLst/>
            </a:prstTxWarp>
          </a:bodyPr>
          <a:lstStyle>
            <a:lvl1pPr algn="r" eaLnBrk="1" hangingPunct="1">
              <a:defRPr/>
            </a:lvl1pPr>
          </a:lstStyle>
          <a:p>
            <a:pPr>
              <a:defRPr/>
            </a:pPr>
            <a:fld id="{B1386D87-F40E-4235-826E-E39C16B9717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8C07833E-420D-6E7E-1AB9-EDA79C5755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88790DC-5264-862B-3C60-3EFB9E8F1D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461FA4B-D018-68EC-E58B-4F2CDE807B03}"/>
              </a:ext>
            </a:extLst>
          </p:cNvPr>
          <p:cNvSpPr>
            <a:spLocks noGrp="1" noChangeArrowheads="1"/>
          </p:cNvSpPr>
          <p:nvPr>
            <p:ph type="sldNum" sz="quarter" idx="12"/>
          </p:nvPr>
        </p:nvSpPr>
        <p:spPr>
          <a:ln/>
        </p:spPr>
        <p:txBody>
          <a:bodyPr/>
          <a:lstStyle>
            <a:lvl1pPr>
              <a:defRPr/>
            </a:lvl1pPr>
          </a:lstStyle>
          <a:p>
            <a:pPr>
              <a:defRPr/>
            </a:pPr>
            <a:fld id="{79D282B5-C71C-4A79-9CEA-8E3735F6453F}" type="slidenum">
              <a:rPr lang="en-US" altLang="en-US"/>
              <a:pPr>
                <a:defRPr/>
              </a:pPr>
              <a:t>‹#›</a:t>
            </a:fld>
            <a:endParaRPr lang="en-US" altLang="en-US"/>
          </a:p>
        </p:txBody>
      </p:sp>
    </p:spTree>
    <p:extLst>
      <p:ext uri="{BB962C8B-B14F-4D97-AF65-F5344CB8AC3E}">
        <p14:creationId xmlns:p14="http://schemas.microsoft.com/office/powerpoint/2010/main" val="1080783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EF2360-6DC4-8C0F-1808-C8E7F84D76B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35D13DB-A864-4496-CEA6-E7FED1DAB5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ECBC7F8-9EAD-1D9E-BE0B-AE609F86A48E}"/>
              </a:ext>
            </a:extLst>
          </p:cNvPr>
          <p:cNvSpPr>
            <a:spLocks noGrp="1" noChangeArrowheads="1"/>
          </p:cNvSpPr>
          <p:nvPr>
            <p:ph type="sldNum" sz="quarter" idx="12"/>
          </p:nvPr>
        </p:nvSpPr>
        <p:spPr>
          <a:ln/>
        </p:spPr>
        <p:txBody>
          <a:bodyPr/>
          <a:lstStyle>
            <a:lvl1pPr>
              <a:defRPr/>
            </a:lvl1pPr>
          </a:lstStyle>
          <a:p>
            <a:pPr>
              <a:defRPr/>
            </a:pPr>
            <a:fld id="{C127BE50-15AD-4A1E-9FEB-CA437A5AF80E}" type="slidenum">
              <a:rPr lang="en-US" altLang="en-US"/>
              <a:pPr>
                <a:defRPr/>
              </a:pPr>
              <a:t>‹#›</a:t>
            </a:fld>
            <a:endParaRPr lang="en-US" altLang="en-US"/>
          </a:p>
        </p:txBody>
      </p:sp>
    </p:spTree>
    <p:extLst>
      <p:ext uri="{BB962C8B-B14F-4D97-AF65-F5344CB8AC3E}">
        <p14:creationId xmlns:p14="http://schemas.microsoft.com/office/powerpoint/2010/main" val="404655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E015BF-298E-3382-964C-D8EBC116A2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BF036A2-2E4A-F702-FFF8-E116E48939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AD11138-5BFD-95CA-D5AB-DC33DE256826}"/>
              </a:ext>
            </a:extLst>
          </p:cNvPr>
          <p:cNvSpPr>
            <a:spLocks noGrp="1" noChangeArrowheads="1"/>
          </p:cNvSpPr>
          <p:nvPr>
            <p:ph type="sldNum" sz="quarter" idx="12"/>
          </p:nvPr>
        </p:nvSpPr>
        <p:spPr>
          <a:ln/>
        </p:spPr>
        <p:txBody>
          <a:bodyPr/>
          <a:lstStyle>
            <a:lvl1pPr>
              <a:defRPr/>
            </a:lvl1pPr>
          </a:lstStyle>
          <a:p>
            <a:pPr>
              <a:defRPr/>
            </a:pPr>
            <a:fld id="{9793E76F-F360-4783-9E26-F9D5C5378239}" type="slidenum">
              <a:rPr lang="en-US" altLang="en-US"/>
              <a:pPr>
                <a:defRPr/>
              </a:pPr>
              <a:t>‹#›</a:t>
            </a:fld>
            <a:endParaRPr lang="en-US" altLang="en-US"/>
          </a:p>
        </p:txBody>
      </p:sp>
    </p:spTree>
    <p:extLst>
      <p:ext uri="{BB962C8B-B14F-4D97-AF65-F5344CB8AC3E}">
        <p14:creationId xmlns:p14="http://schemas.microsoft.com/office/powerpoint/2010/main" val="1902557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808BE4-2611-5822-49AF-806EF4C623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B5BC212-1752-FB89-E7EC-6556BDF65B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B6C54ED-67F1-0485-C59B-D209EF9FB1F6}"/>
              </a:ext>
            </a:extLst>
          </p:cNvPr>
          <p:cNvSpPr>
            <a:spLocks noGrp="1" noChangeArrowheads="1"/>
          </p:cNvSpPr>
          <p:nvPr>
            <p:ph type="sldNum" sz="quarter" idx="12"/>
          </p:nvPr>
        </p:nvSpPr>
        <p:spPr>
          <a:ln/>
        </p:spPr>
        <p:txBody>
          <a:bodyPr/>
          <a:lstStyle>
            <a:lvl1pPr>
              <a:defRPr/>
            </a:lvl1pPr>
          </a:lstStyle>
          <a:p>
            <a:pPr>
              <a:defRPr/>
            </a:pPr>
            <a:fld id="{3F50F48D-1CEA-4F29-9CA8-C40BBA3D3DD7}" type="slidenum">
              <a:rPr lang="en-US" altLang="en-US"/>
              <a:pPr>
                <a:defRPr/>
              </a:pPr>
              <a:t>‹#›</a:t>
            </a:fld>
            <a:endParaRPr lang="en-US" altLang="en-US"/>
          </a:p>
        </p:txBody>
      </p:sp>
    </p:spTree>
    <p:extLst>
      <p:ext uri="{BB962C8B-B14F-4D97-AF65-F5344CB8AC3E}">
        <p14:creationId xmlns:p14="http://schemas.microsoft.com/office/powerpoint/2010/main" val="2098090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F92954B-6097-9602-3F9E-6C53FFF7AB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E9B9F79-4ED7-B023-1F07-6A92CCA2477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21AEF7A-BE72-16AB-A88A-4CDA62659D70}"/>
              </a:ext>
            </a:extLst>
          </p:cNvPr>
          <p:cNvSpPr>
            <a:spLocks noGrp="1" noChangeArrowheads="1"/>
          </p:cNvSpPr>
          <p:nvPr>
            <p:ph type="sldNum" sz="quarter" idx="12"/>
          </p:nvPr>
        </p:nvSpPr>
        <p:spPr>
          <a:ln/>
        </p:spPr>
        <p:txBody>
          <a:bodyPr/>
          <a:lstStyle>
            <a:lvl1pPr>
              <a:defRPr/>
            </a:lvl1pPr>
          </a:lstStyle>
          <a:p>
            <a:pPr>
              <a:defRPr/>
            </a:pPr>
            <a:fld id="{FCC7ED5D-1085-4F89-A86B-7EC4A6134D78}" type="slidenum">
              <a:rPr lang="en-US" altLang="en-US"/>
              <a:pPr>
                <a:defRPr/>
              </a:pPr>
              <a:t>‹#›</a:t>
            </a:fld>
            <a:endParaRPr lang="en-US" altLang="en-US"/>
          </a:p>
        </p:txBody>
      </p:sp>
    </p:spTree>
    <p:extLst>
      <p:ext uri="{BB962C8B-B14F-4D97-AF65-F5344CB8AC3E}">
        <p14:creationId xmlns:p14="http://schemas.microsoft.com/office/powerpoint/2010/main" val="826478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6CDE9AD-6E2D-845E-29A0-D674819333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F58FF26-E0AF-2601-170B-5D8B2E9618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EACAD4B-7E99-2FA8-7C1F-61529CAEA5D0}"/>
              </a:ext>
            </a:extLst>
          </p:cNvPr>
          <p:cNvSpPr>
            <a:spLocks noGrp="1" noChangeArrowheads="1"/>
          </p:cNvSpPr>
          <p:nvPr>
            <p:ph type="sldNum" sz="quarter" idx="12"/>
          </p:nvPr>
        </p:nvSpPr>
        <p:spPr>
          <a:ln/>
        </p:spPr>
        <p:txBody>
          <a:bodyPr/>
          <a:lstStyle>
            <a:lvl1pPr>
              <a:defRPr/>
            </a:lvl1pPr>
          </a:lstStyle>
          <a:p>
            <a:pPr>
              <a:defRPr/>
            </a:pPr>
            <a:fld id="{D053ADFA-1A8C-4D3A-AFD5-D0E2D8A4731D}" type="slidenum">
              <a:rPr lang="en-US" altLang="en-US"/>
              <a:pPr>
                <a:defRPr/>
              </a:pPr>
              <a:t>‹#›</a:t>
            </a:fld>
            <a:endParaRPr lang="en-US" altLang="en-US"/>
          </a:p>
        </p:txBody>
      </p:sp>
    </p:spTree>
    <p:extLst>
      <p:ext uri="{BB962C8B-B14F-4D97-AF65-F5344CB8AC3E}">
        <p14:creationId xmlns:p14="http://schemas.microsoft.com/office/powerpoint/2010/main" val="117955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6C486C8-A45A-877D-A155-B278D5DFD5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F4C1411-D3F0-C07E-F9B9-5962AC225F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32FCF76-C450-FF09-482B-46A32543A786}"/>
              </a:ext>
            </a:extLst>
          </p:cNvPr>
          <p:cNvSpPr>
            <a:spLocks noGrp="1" noChangeArrowheads="1"/>
          </p:cNvSpPr>
          <p:nvPr>
            <p:ph type="sldNum" sz="quarter" idx="12"/>
          </p:nvPr>
        </p:nvSpPr>
        <p:spPr>
          <a:ln/>
        </p:spPr>
        <p:txBody>
          <a:bodyPr/>
          <a:lstStyle>
            <a:lvl1pPr>
              <a:defRPr/>
            </a:lvl1pPr>
          </a:lstStyle>
          <a:p>
            <a:pPr>
              <a:defRPr/>
            </a:pPr>
            <a:fld id="{F83AF73F-67EA-42FD-A9E7-5CCBFAC2C8FB}" type="slidenum">
              <a:rPr lang="en-US" altLang="en-US"/>
              <a:pPr>
                <a:defRPr/>
              </a:pPr>
              <a:t>‹#›</a:t>
            </a:fld>
            <a:endParaRPr lang="en-US" altLang="en-US"/>
          </a:p>
        </p:txBody>
      </p:sp>
    </p:spTree>
    <p:extLst>
      <p:ext uri="{BB962C8B-B14F-4D97-AF65-F5344CB8AC3E}">
        <p14:creationId xmlns:p14="http://schemas.microsoft.com/office/powerpoint/2010/main" val="135970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C6DDA6-2604-0DE0-ABAF-1AD43EA376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C1740E0-F14D-D6AE-DABF-CFC815128B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932673C-B665-FFCB-D84B-5151ACFD1CC5}"/>
              </a:ext>
            </a:extLst>
          </p:cNvPr>
          <p:cNvSpPr>
            <a:spLocks noGrp="1" noChangeArrowheads="1"/>
          </p:cNvSpPr>
          <p:nvPr>
            <p:ph type="sldNum" sz="quarter" idx="12"/>
          </p:nvPr>
        </p:nvSpPr>
        <p:spPr>
          <a:ln/>
        </p:spPr>
        <p:txBody>
          <a:bodyPr/>
          <a:lstStyle>
            <a:lvl1pPr>
              <a:defRPr/>
            </a:lvl1pPr>
          </a:lstStyle>
          <a:p>
            <a:pPr>
              <a:defRPr/>
            </a:pPr>
            <a:fld id="{77979647-D0C8-4FD6-8666-9825341AA74C}" type="slidenum">
              <a:rPr lang="en-US" altLang="en-US"/>
              <a:pPr>
                <a:defRPr/>
              </a:pPr>
              <a:t>‹#›</a:t>
            </a:fld>
            <a:endParaRPr lang="en-US" altLang="en-US"/>
          </a:p>
        </p:txBody>
      </p:sp>
    </p:spTree>
    <p:extLst>
      <p:ext uri="{BB962C8B-B14F-4D97-AF65-F5344CB8AC3E}">
        <p14:creationId xmlns:p14="http://schemas.microsoft.com/office/powerpoint/2010/main" val="1978063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06F3E24-B26A-1CC9-28E1-0C8C405FC8A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22AD312-02E6-D98B-7B16-849140D808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B1D2BC2-4FCE-0D10-1CE0-A19C7FD5D2B4}"/>
              </a:ext>
            </a:extLst>
          </p:cNvPr>
          <p:cNvSpPr>
            <a:spLocks noGrp="1" noChangeArrowheads="1"/>
          </p:cNvSpPr>
          <p:nvPr>
            <p:ph type="sldNum" sz="quarter" idx="12"/>
          </p:nvPr>
        </p:nvSpPr>
        <p:spPr>
          <a:ln/>
        </p:spPr>
        <p:txBody>
          <a:bodyPr/>
          <a:lstStyle>
            <a:lvl1pPr>
              <a:defRPr/>
            </a:lvl1pPr>
          </a:lstStyle>
          <a:p>
            <a:pPr>
              <a:defRPr/>
            </a:pPr>
            <a:fld id="{DA2627FD-7E78-46B4-9B76-CA545470C4E6}" type="slidenum">
              <a:rPr lang="en-US" altLang="en-US"/>
              <a:pPr>
                <a:defRPr/>
              </a:pPr>
              <a:t>‹#›</a:t>
            </a:fld>
            <a:endParaRPr lang="en-US" altLang="en-US"/>
          </a:p>
        </p:txBody>
      </p:sp>
    </p:spTree>
    <p:extLst>
      <p:ext uri="{BB962C8B-B14F-4D97-AF65-F5344CB8AC3E}">
        <p14:creationId xmlns:p14="http://schemas.microsoft.com/office/powerpoint/2010/main" val="4241692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EE3F7A7-1D26-0D82-70A2-424ED14C59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EF71BF2-E989-50D3-927E-2F76FC9090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7369985-CE5D-025F-4088-4AA6567A9FB0}"/>
              </a:ext>
            </a:extLst>
          </p:cNvPr>
          <p:cNvSpPr>
            <a:spLocks noGrp="1" noChangeArrowheads="1"/>
          </p:cNvSpPr>
          <p:nvPr>
            <p:ph type="sldNum" sz="quarter" idx="12"/>
          </p:nvPr>
        </p:nvSpPr>
        <p:spPr>
          <a:ln/>
        </p:spPr>
        <p:txBody>
          <a:bodyPr/>
          <a:lstStyle>
            <a:lvl1pPr>
              <a:defRPr/>
            </a:lvl1pPr>
          </a:lstStyle>
          <a:p>
            <a:pPr>
              <a:defRPr/>
            </a:pPr>
            <a:fld id="{A2A0722B-FA46-4BE7-8D56-67AF3874B612}" type="slidenum">
              <a:rPr lang="en-US" altLang="en-US"/>
              <a:pPr>
                <a:defRPr/>
              </a:pPr>
              <a:t>‹#›</a:t>
            </a:fld>
            <a:endParaRPr lang="en-US" altLang="en-US"/>
          </a:p>
        </p:txBody>
      </p:sp>
    </p:spTree>
    <p:extLst>
      <p:ext uri="{BB962C8B-B14F-4D97-AF65-F5344CB8AC3E}">
        <p14:creationId xmlns:p14="http://schemas.microsoft.com/office/powerpoint/2010/main" val="1146068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57F60D31-26D0-B343-D5AD-B8C306E296B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CED43D8-FE4C-A84A-CA46-26115A4130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DFEDD5A-F2B5-0FFB-F952-D200BD64D21D}"/>
              </a:ext>
            </a:extLst>
          </p:cNvPr>
          <p:cNvSpPr>
            <a:spLocks noGrp="1" noChangeArrowheads="1"/>
          </p:cNvSpPr>
          <p:nvPr>
            <p:ph type="sldNum" sz="quarter" idx="12"/>
          </p:nvPr>
        </p:nvSpPr>
        <p:spPr>
          <a:ln/>
        </p:spPr>
        <p:txBody>
          <a:bodyPr/>
          <a:lstStyle>
            <a:lvl1pPr>
              <a:defRPr/>
            </a:lvl1pPr>
          </a:lstStyle>
          <a:p>
            <a:pPr>
              <a:defRPr/>
            </a:pPr>
            <a:fld id="{C3638C7B-67D1-4160-A383-0C20FB90C34C}" type="slidenum">
              <a:rPr lang="en-US" altLang="en-US"/>
              <a:pPr>
                <a:defRPr/>
              </a:pPr>
              <a:t>‹#›</a:t>
            </a:fld>
            <a:endParaRPr lang="en-US" altLang="en-US"/>
          </a:p>
        </p:txBody>
      </p:sp>
    </p:spTree>
    <p:extLst>
      <p:ext uri="{BB962C8B-B14F-4D97-AF65-F5344CB8AC3E}">
        <p14:creationId xmlns:p14="http://schemas.microsoft.com/office/powerpoint/2010/main" val="2738266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AF58678-4637-6285-6DE4-11EB7994D59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EF51B22-1B0E-F22F-BACC-78CCA221A6B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B265580-B4FE-EC55-CC3B-C84F3EFB5646}"/>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7D147077-9CB8-A180-40BD-CFCBA9641479}"/>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FDB7E412-3C24-BA60-84E1-62C0281AE555}"/>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B8807ED-2110-4F45-89A2-4E246D8CD48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quotefancy.com/friedrick-engels-quotes"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A poster with a group of people&#10;&#10;Description automatically generated">
            <a:extLst>
              <a:ext uri="{FF2B5EF4-FFF2-40B4-BE49-F238E27FC236}">
                <a16:creationId xmlns:a16="http://schemas.microsoft.com/office/drawing/2014/main" id="{71058575-BA5D-C560-1ABD-DBA33A8C8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3" y="684213"/>
            <a:ext cx="5491162"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7">
            <a:extLst>
              <a:ext uri="{FF2B5EF4-FFF2-40B4-BE49-F238E27FC236}">
                <a16:creationId xmlns:a16="http://schemas.microsoft.com/office/drawing/2014/main" id="{2D71FA49-1DC2-B894-22CA-D8BD0F9B34A1}"/>
              </a:ext>
            </a:extLst>
          </p:cNvPr>
          <p:cNvSpPr txBox="1">
            <a:spLocks noChangeArrowheads="1"/>
          </p:cNvSpPr>
          <p:nvPr/>
        </p:nvSpPr>
        <p:spPr bwMode="auto">
          <a:xfrm>
            <a:off x="5724525" y="2305050"/>
            <a:ext cx="3471863"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a:solidFill>
                  <a:srgbClr val="FF0000"/>
                </a:solidFill>
                <a:latin typeface="Amasis MT Pro Black" pitchFamily="18" charset="0"/>
                <a:cs typeface="Times New Roman" panose="02020603050405020304" pitchFamily="18" charset="0"/>
              </a:rPr>
              <a:t>Welcome!</a:t>
            </a:r>
          </a:p>
          <a:p>
            <a:pPr>
              <a:spcBef>
                <a:spcPct val="0"/>
              </a:spcBef>
              <a:buFontTx/>
              <a:buNone/>
            </a:pPr>
            <a:r>
              <a:rPr lang="en-US" altLang="en-US" sz="3100" b="1">
                <a:latin typeface="Times New Roman" panose="02020603050405020304" pitchFamily="18" charset="0"/>
                <a:cs typeface="Times New Roman" panose="02020603050405020304" pitchFamily="18" charset="0"/>
              </a:rPr>
              <a:t>We’ll start a few</a:t>
            </a:r>
          </a:p>
          <a:p>
            <a:pPr>
              <a:spcBef>
                <a:spcPct val="0"/>
              </a:spcBef>
              <a:buFontTx/>
              <a:buNone/>
            </a:pPr>
            <a:r>
              <a:rPr lang="en-US" altLang="en-US" sz="3100" b="1">
                <a:latin typeface="Times New Roman" panose="02020603050405020304" pitchFamily="18" charset="0"/>
                <a:cs typeface="Times New Roman" panose="02020603050405020304" pitchFamily="18" charset="0"/>
              </a:rPr>
              <a:t>minutes after 10am</a:t>
            </a:r>
          </a:p>
          <a:p>
            <a:pPr>
              <a:spcBef>
                <a:spcPct val="0"/>
              </a:spcBef>
              <a:buFontTx/>
              <a:buNone/>
            </a:pPr>
            <a:r>
              <a:rPr lang="en-US" altLang="en-US" sz="3100" b="1">
                <a:latin typeface="Times New Roman" panose="02020603050405020304" pitchFamily="18" charset="0"/>
                <a:cs typeface="Times New Roman" panose="02020603050405020304" pitchFamily="18" charset="0"/>
              </a:rPr>
              <a:t>US Central Time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A black and white pictogram of a person&#10;&#10;Description automatically generated">
            <a:extLst>
              <a:ext uri="{FF2B5EF4-FFF2-40B4-BE49-F238E27FC236}">
                <a16:creationId xmlns:a16="http://schemas.microsoft.com/office/drawing/2014/main" id="{011FC824-D0D1-C0FA-3178-137A7569B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373563"/>
            <a:ext cx="939800"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a:extLst>
              <a:ext uri="{FF2B5EF4-FFF2-40B4-BE49-F238E27FC236}">
                <a16:creationId xmlns:a16="http://schemas.microsoft.com/office/drawing/2014/main" id="{7E4C91CC-C5D9-2C1F-5993-592095CECAA9}"/>
              </a:ext>
            </a:extLst>
          </p:cNvPr>
          <p:cNvSpPr>
            <a:spLocks noGrp="1" noChangeArrowheads="1"/>
          </p:cNvSpPr>
          <p:nvPr>
            <p:ph type="title"/>
          </p:nvPr>
        </p:nvSpPr>
        <p:spPr>
          <a:xfrm>
            <a:off x="0" y="127000"/>
            <a:ext cx="9144000" cy="1143000"/>
          </a:xfrm>
        </p:spPr>
        <p:txBody>
          <a:bodyPr/>
          <a:lstStyle/>
          <a:p>
            <a:pPr eaLnBrk="1" hangingPunct="1"/>
            <a:r>
              <a:rPr lang="en-US" altLang="en-US" sz="6600" b="1">
                <a:latin typeface="Amasis MT Pro Black" pitchFamily="18" charset="0"/>
              </a:rPr>
              <a:t>Class consciousness</a:t>
            </a:r>
            <a:endParaRPr lang="en-US" altLang="en-US" sz="6600">
              <a:latin typeface="Amasis MT Pro Black" pitchFamily="18" charset="0"/>
            </a:endParaRPr>
          </a:p>
        </p:txBody>
      </p:sp>
      <p:sp>
        <p:nvSpPr>
          <p:cNvPr id="12292" name="Rectangle 4">
            <a:extLst>
              <a:ext uri="{FF2B5EF4-FFF2-40B4-BE49-F238E27FC236}">
                <a16:creationId xmlns:a16="http://schemas.microsoft.com/office/drawing/2014/main" id="{93FC73AD-0F14-449C-B241-B4E1DB1EB24B}"/>
              </a:ext>
            </a:extLst>
          </p:cNvPr>
          <p:cNvSpPr>
            <a:spLocks noGrp="1" noChangeArrowheads="1"/>
          </p:cNvSpPr>
          <p:nvPr>
            <p:ph type="body" idx="1"/>
          </p:nvPr>
        </p:nvSpPr>
        <p:spPr>
          <a:xfrm>
            <a:off x="457200" y="1320800"/>
            <a:ext cx="8229600" cy="3001963"/>
          </a:xfrm>
        </p:spPr>
        <p:txBody>
          <a:bodyPr/>
          <a:lstStyle/>
          <a:p>
            <a:pPr marL="0" indent="0" eaLnBrk="1" hangingPunct="1">
              <a:lnSpc>
                <a:spcPct val="150000"/>
              </a:lnSpc>
              <a:spcBef>
                <a:spcPct val="0"/>
              </a:spcBef>
              <a:spcAft>
                <a:spcPct val="50000"/>
              </a:spcAft>
              <a:buFontTx/>
              <a:buNone/>
              <a:tabLst>
                <a:tab pos="8001000" algn="r"/>
              </a:tabLst>
            </a:pPr>
            <a:r>
              <a:rPr lang="en-US" altLang="en-US"/>
              <a:t>Capitalist class	Form the mainstream</a:t>
            </a:r>
            <a:br>
              <a:rPr lang="en-US" altLang="en-US"/>
            </a:br>
            <a:r>
              <a:rPr lang="en-US" altLang="en-US"/>
              <a:t>Middle class	Perform the mainstream</a:t>
            </a:r>
            <a:br>
              <a:rPr lang="en-US" altLang="en-US"/>
            </a:br>
            <a:r>
              <a:rPr lang="en-US" altLang="en-US"/>
              <a:t>Working class	Reform the mainstream</a:t>
            </a:r>
            <a:br>
              <a:rPr lang="en-US" altLang="en-US"/>
            </a:br>
            <a:r>
              <a:rPr lang="en-US" altLang="en-US"/>
              <a:t>Anti-class	Transform the mainstream	</a:t>
            </a:r>
          </a:p>
        </p:txBody>
      </p:sp>
      <p:sp>
        <p:nvSpPr>
          <p:cNvPr id="12293" name="TextBox 1">
            <a:extLst>
              <a:ext uri="{FF2B5EF4-FFF2-40B4-BE49-F238E27FC236}">
                <a16:creationId xmlns:a16="http://schemas.microsoft.com/office/drawing/2014/main" id="{67B8CAE1-B282-2858-10C0-72AE5E2D3F02}"/>
              </a:ext>
            </a:extLst>
          </p:cNvPr>
          <p:cNvSpPr txBox="1">
            <a:spLocks noChangeArrowheads="1"/>
          </p:cNvSpPr>
          <p:nvPr/>
        </p:nvSpPr>
        <p:spPr bwMode="auto">
          <a:xfrm>
            <a:off x="2057400" y="4567238"/>
            <a:ext cx="71548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b="1">
                <a:latin typeface="Times New Roman" panose="02020603050405020304" pitchFamily="18" charset="0"/>
                <a:cs typeface="Times New Roman" panose="02020603050405020304" pitchFamily="18" charset="0"/>
              </a:rPr>
              <a:t>But what about false </a:t>
            </a:r>
          </a:p>
          <a:p>
            <a:pPr eaLnBrk="1" hangingPunct="1">
              <a:spcBef>
                <a:spcPct val="0"/>
              </a:spcBef>
              <a:buFontTx/>
              <a:buNone/>
            </a:pPr>
            <a:r>
              <a:rPr lang="en-US" altLang="en-US" sz="6000" b="1">
                <a:latin typeface="Times New Roman" panose="02020603050405020304" pitchFamily="18" charset="0"/>
                <a:cs typeface="Times New Roman" panose="02020603050405020304" pitchFamily="18" charset="0"/>
              </a:rPr>
              <a:t>class consciousness?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 person standing next to a child holding a doll&#10;&#10;Description automatically generated">
            <a:extLst>
              <a:ext uri="{FF2B5EF4-FFF2-40B4-BE49-F238E27FC236}">
                <a16:creationId xmlns:a16="http://schemas.microsoft.com/office/drawing/2014/main" id="{6772CA03-2B23-9098-6D10-D8A55DF27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1219200"/>
            <a:ext cx="44989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descr="A person with a large afro&#10;&#10;Description automatically generated">
            <a:extLst>
              <a:ext uri="{FF2B5EF4-FFF2-40B4-BE49-F238E27FC236}">
                <a16:creationId xmlns:a16="http://schemas.microsoft.com/office/drawing/2014/main" id="{ADE0056D-B58E-C8C6-8B75-473D4EF7A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57" r="4918"/>
          <a:stretch>
            <a:fillRect/>
          </a:stretch>
        </p:blipFill>
        <p:spPr bwMode="auto">
          <a:xfrm>
            <a:off x="4697413" y="1219200"/>
            <a:ext cx="418306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7">
            <a:extLst>
              <a:ext uri="{FF2B5EF4-FFF2-40B4-BE49-F238E27FC236}">
                <a16:creationId xmlns:a16="http://schemas.microsoft.com/office/drawing/2014/main" id="{5B308183-0D6F-C072-B28E-A62962AD22A6}"/>
              </a:ext>
            </a:extLst>
          </p:cNvPr>
          <p:cNvSpPr txBox="1">
            <a:spLocks noChangeArrowheads="1"/>
          </p:cNvSpPr>
          <p:nvPr/>
        </p:nvSpPr>
        <p:spPr bwMode="auto">
          <a:xfrm>
            <a:off x="115888" y="304800"/>
            <a:ext cx="91186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300">
                <a:latin typeface="Amasis MT Pro Black" pitchFamily="18" charset="0"/>
              </a:rPr>
              <a:t>Self affirmation or self negation</a:t>
            </a:r>
          </a:p>
        </p:txBody>
      </p:sp>
      <p:sp>
        <p:nvSpPr>
          <p:cNvPr id="13317" name="TextBox 8">
            <a:extLst>
              <a:ext uri="{FF2B5EF4-FFF2-40B4-BE49-F238E27FC236}">
                <a16:creationId xmlns:a16="http://schemas.microsoft.com/office/drawing/2014/main" id="{2EB6D8E2-7913-A727-F559-09800278944F}"/>
              </a:ext>
            </a:extLst>
          </p:cNvPr>
          <p:cNvSpPr txBox="1">
            <a:spLocks noChangeArrowheads="1"/>
          </p:cNvSpPr>
          <p:nvPr/>
        </p:nvSpPr>
        <p:spPr bwMode="auto">
          <a:xfrm>
            <a:off x="465138" y="5946775"/>
            <a:ext cx="84375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a:latin typeface="Times New Roman" panose="02020603050405020304" pitchFamily="18" charset="0"/>
                <a:cs typeface="Times New Roman" panose="02020603050405020304" pitchFamily="18" charset="0"/>
              </a:rPr>
              <a:t>Black culture versus racist culture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4" descr="A black ankh symbol&#10;&#10;Description automatically generated">
            <a:extLst>
              <a:ext uri="{FF2B5EF4-FFF2-40B4-BE49-F238E27FC236}">
                <a16:creationId xmlns:a16="http://schemas.microsoft.com/office/drawing/2014/main" id="{03398AF4-E90A-8841-4A86-3231AD80C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221038"/>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5">
            <a:extLst>
              <a:ext uri="{FF2B5EF4-FFF2-40B4-BE49-F238E27FC236}">
                <a16:creationId xmlns:a16="http://schemas.microsoft.com/office/drawing/2014/main" id="{C75B4FE1-CCF8-C329-F659-9A45F4A73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0" y="152400"/>
            <a:ext cx="2868613" cy="28956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6" descr="A person in a suit&#10;&#10;Description automatically generated">
            <a:extLst>
              <a:ext uri="{FF2B5EF4-FFF2-40B4-BE49-F238E27FC236}">
                <a16:creationId xmlns:a16="http://schemas.microsoft.com/office/drawing/2014/main" id="{42FA23D9-0EE5-3E35-C6E3-1142D2F7D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52400"/>
            <a:ext cx="28813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8" descr="A cover of a album&#10;&#10;Description automatically generated">
            <a:extLst>
              <a:ext uri="{FF2B5EF4-FFF2-40B4-BE49-F238E27FC236}">
                <a16:creationId xmlns:a16="http://schemas.microsoft.com/office/drawing/2014/main" id="{CED9BA91-BB8C-B0DF-3A8A-5B592D467E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13" y="1524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0" descr="A person smiling for a picture&#10;&#10;Description automatically generated">
            <a:extLst>
              <a:ext uri="{FF2B5EF4-FFF2-40B4-BE49-F238E27FC236}">
                <a16:creationId xmlns:a16="http://schemas.microsoft.com/office/drawing/2014/main" id="{5631D74E-6567-BDE2-F599-A1074B658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221038"/>
            <a:ext cx="3557588"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2" descr="A person in a raincoat&#10;&#10;Description automatically generated">
            <a:extLst>
              <a:ext uri="{FF2B5EF4-FFF2-40B4-BE49-F238E27FC236}">
                <a16:creationId xmlns:a16="http://schemas.microsoft.com/office/drawing/2014/main" id="{B9357BDF-49B2-1040-D32C-B0F08247B2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800" y="3200400"/>
            <a:ext cx="34401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 person with beaded head piece&#10;&#10;Description automatically generated">
            <a:extLst>
              <a:ext uri="{FF2B5EF4-FFF2-40B4-BE49-F238E27FC236}">
                <a16:creationId xmlns:a16="http://schemas.microsoft.com/office/drawing/2014/main" id="{BEE3BA42-F678-5B34-C03B-41BB35737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167" r="19167"/>
          <a:stretch>
            <a:fillRect/>
          </a:stretch>
        </p:blipFill>
        <p:spPr bwMode="auto">
          <a:xfrm>
            <a:off x="4157663" y="152400"/>
            <a:ext cx="48339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descr="A person with curly hair wearing a black shirt and red headband&#10;&#10;Description automatically generated">
            <a:extLst>
              <a:ext uri="{FF2B5EF4-FFF2-40B4-BE49-F238E27FC236}">
                <a16:creationId xmlns:a16="http://schemas.microsoft.com/office/drawing/2014/main" id="{477032EA-645D-8B97-3311-72B21BB62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2875"/>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A person with short hair&#10;&#10;Description automatically generated">
            <a:extLst>
              <a:ext uri="{FF2B5EF4-FFF2-40B4-BE49-F238E27FC236}">
                <a16:creationId xmlns:a16="http://schemas.microsoft.com/office/drawing/2014/main" id="{18BB49B1-78BB-5DA8-5BE3-34CFBBFF82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895725"/>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7">
            <a:extLst>
              <a:ext uri="{FF2B5EF4-FFF2-40B4-BE49-F238E27FC236}">
                <a16:creationId xmlns:a16="http://schemas.microsoft.com/office/drawing/2014/main" id="{9B673FCF-CA98-14A1-698D-AEF4BEC0880F}"/>
              </a:ext>
            </a:extLst>
          </p:cNvPr>
          <p:cNvSpPr txBox="1">
            <a:spLocks noChangeArrowheads="1"/>
          </p:cNvSpPr>
          <p:nvPr/>
        </p:nvSpPr>
        <p:spPr bwMode="auto">
          <a:xfrm>
            <a:off x="4262438" y="5121275"/>
            <a:ext cx="41957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a:latin typeface="Amasis MT Pro Black" pitchFamily="18" charset="0"/>
              </a:rPr>
              <a:t>All genders </a:t>
            </a:r>
          </a:p>
          <a:p>
            <a:pPr algn="ctr" eaLnBrk="1" hangingPunct="1">
              <a:spcBef>
                <a:spcPct val="0"/>
              </a:spcBef>
              <a:buFontTx/>
              <a:buNone/>
            </a:pPr>
            <a:r>
              <a:rPr lang="en-US" altLang="en-US" sz="4800">
                <a:latin typeface="Amasis MT Pro Black" pitchFamily="18" charset="0"/>
              </a:rPr>
              <a:t>are beautiful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5277222-96D3-A352-BDCB-01301DC01BDA}"/>
              </a:ext>
            </a:extLst>
          </p:cNvPr>
          <p:cNvSpPr>
            <a:spLocks noGrp="1" noChangeArrowheads="1"/>
          </p:cNvSpPr>
          <p:nvPr>
            <p:ph type="ctrTitle"/>
          </p:nvPr>
        </p:nvSpPr>
        <p:spPr>
          <a:xfrm>
            <a:off x="381000" y="76200"/>
            <a:ext cx="3581400" cy="1828800"/>
          </a:xfrm>
        </p:spPr>
        <p:txBody>
          <a:bodyPr anchor="ctr"/>
          <a:lstStyle/>
          <a:p>
            <a:pPr algn="r" eaLnBrk="1" hangingPunct="1"/>
            <a:r>
              <a:rPr lang="en-US" altLang="en-US" sz="4000" b="1"/>
              <a:t>Main Black </a:t>
            </a:r>
            <a:br>
              <a:rPr lang="en-US" altLang="en-US" sz="4000" b="1"/>
            </a:br>
            <a:r>
              <a:rPr lang="en-US" altLang="en-US" sz="4000" b="1"/>
              <a:t>ideologies </a:t>
            </a:r>
            <a:br>
              <a:rPr lang="en-US" altLang="en-US" sz="4000" b="1"/>
            </a:br>
            <a:endParaRPr lang="en-US" altLang="en-US" sz="4000" b="1" u="sng"/>
          </a:p>
        </p:txBody>
      </p:sp>
      <p:sp>
        <p:nvSpPr>
          <p:cNvPr id="16387" name="Rectangle 3">
            <a:extLst>
              <a:ext uri="{FF2B5EF4-FFF2-40B4-BE49-F238E27FC236}">
                <a16:creationId xmlns:a16="http://schemas.microsoft.com/office/drawing/2014/main" id="{A6B80DC8-87B3-7210-7E9D-D2778742A7CA}"/>
              </a:ext>
            </a:extLst>
          </p:cNvPr>
          <p:cNvSpPr>
            <a:spLocks noGrp="1" noChangeArrowheads="1"/>
          </p:cNvSpPr>
          <p:nvPr>
            <p:ph type="subTitle" idx="1"/>
          </p:nvPr>
        </p:nvSpPr>
        <p:spPr>
          <a:xfrm>
            <a:off x="120650" y="1524000"/>
            <a:ext cx="4419600" cy="4724400"/>
          </a:xfrm>
        </p:spPr>
        <p:txBody>
          <a:bodyPr/>
          <a:lstStyle/>
          <a:p>
            <a:pPr algn="l" eaLnBrk="1" hangingPunct="1">
              <a:lnSpc>
                <a:spcPct val="90000"/>
              </a:lnSpc>
              <a:spcAft>
                <a:spcPct val="20000"/>
              </a:spcAft>
            </a:pPr>
            <a:r>
              <a:rPr lang="en-US" altLang="en-US" sz="4000" b="1"/>
              <a:t>Black liberation theology</a:t>
            </a:r>
          </a:p>
          <a:p>
            <a:pPr algn="l" eaLnBrk="1" hangingPunct="1">
              <a:lnSpc>
                <a:spcPct val="90000"/>
              </a:lnSpc>
              <a:spcAft>
                <a:spcPct val="20000"/>
              </a:spcAft>
            </a:pPr>
            <a:r>
              <a:rPr lang="en-US" altLang="en-US" sz="4000" b="1"/>
              <a:t>Pan-Africanism</a:t>
            </a:r>
          </a:p>
          <a:p>
            <a:pPr algn="l" eaLnBrk="1" hangingPunct="1">
              <a:lnSpc>
                <a:spcPct val="90000"/>
              </a:lnSpc>
              <a:spcAft>
                <a:spcPct val="20000"/>
              </a:spcAft>
            </a:pPr>
            <a:r>
              <a:rPr lang="en-US" altLang="en-US" sz="4000" b="1"/>
              <a:t>Nationalism</a:t>
            </a:r>
          </a:p>
          <a:p>
            <a:pPr algn="l" eaLnBrk="1" hangingPunct="1">
              <a:lnSpc>
                <a:spcPct val="90000"/>
              </a:lnSpc>
              <a:spcAft>
                <a:spcPct val="20000"/>
              </a:spcAft>
            </a:pPr>
            <a:r>
              <a:rPr lang="en-US" altLang="en-US" sz="4000" b="1"/>
              <a:t>Womanism</a:t>
            </a:r>
          </a:p>
          <a:p>
            <a:pPr algn="l" eaLnBrk="1" hangingPunct="1">
              <a:lnSpc>
                <a:spcPct val="90000"/>
              </a:lnSpc>
              <a:spcAft>
                <a:spcPct val="20000"/>
              </a:spcAft>
            </a:pPr>
            <a:r>
              <a:rPr lang="en-US" altLang="en-US" sz="4000" b="1"/>
              <a:t>Socialism</a:t>
            </a:r>
          </a:p>
        </p:txBody>
      </p:sp>
      <p:pic>
        <p:nvPicPr>
          <p:cNvPr id="16388" name="Picture 2" descr="A black person with folded arms&#10;&#10;Description automatically generated">
            <a:extLst>
              <a:ext uri="{FF2B5EF4-FFF2-40B4-BE49-F238E27FC236}">
                <a16:creationId xmlns:a16="http://schemas.microsoft.com/office/drawing/2014/main" id="{96755097-087E-DADB-DE2E-7B785F95A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0" y="76200"/>
            <a:ext cx="4419600" cy="67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A person wearing glasses and a button up shirt&#10;&#10;Description automatically generated">
            <a:extLst>
              <a:ext uri="{FF2B5EF4-FFF2-40B4-BE49-F238E27FC236}">
                <a16:creationId xmlns:a16="http://schemas.microsoft.com/office/drawing/2014/main" id="{32D3F614-10F4-B0D3-7B4B-B9A681AA7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835"/>
          <a:stretch>
            <a:fillRect/>
          </a:stretch>
        </p:blipFill>
        <p:spPr bwMode="auto">
          <a:xfrm>
            <a:off x="2963863" y="4992688"/>
            <a:ext cx="15763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7">
            <a:extLst>
              <a:ext uri="{FF2B5EF4-FFF2-40B4-BE49-F238E27FC236}">
                <a16:creationId xmlns:a16="http://schemas.microsoft.com/office/drawing/2014/main" id="{D8022DB7-0139-D058-9CFB-82451A01DB22}"/>
              </a:ext>
            </a:extLst>
          </p:cNvPr>
          <p:cNvSpPr txBox="1">
            <a:spLocks noChangeArrowheads="1"/>
          </p:cNvSpPr>
          <p:nvPr/>
        </p:nvSpPr>
        <p:spPr bwMode="auto">
          <a:xfrm>
            <a:off x="1400175" y="6519863"/>
            <a:ext cx="1552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t>Charles White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389F8ACB-2611-6EA7-0767-62088AED0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28" r="5128"/>
          <a:stretch>
            <a:fillRect/>
          </a:stretch>
        </p:blipFill>
        <p:spPr bwMode="auto">
          <a:xfrm>
            <a:off x="152400" y="2089150"/>
            <a:ext cx="266700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6">
            <a:extLst>
              <a:ext uri="{FF2B5EF4-FFF2-40B4-BE49-F238E27FC236}">
                <a16:creationId xmlns:a16="http://schemas.microsoft.com/office/drawing/2014/main" id="{28741E06-D9F9-5D06-4696-B8E872884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76" r="5206"/>
          <a:stretch>
            <a:fillRect/>
          </a:stretch>
        </p:blipFill>
        <p:spPr bwMode="auto">
          <a:xfrm>
            <a:off x="2971800" y="2089150"/>
            <a:ext cx="266700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8">
            <a:extLst>
              <a:ext uri="{FF2B5EF4-FFF2-40B4-BE49-F238E27FC236}">
                <a16:creationId xmlns:a16="http://schemas.microsoft.com/office/drawing/2014/main" id="{91A613C4-0E0B-77F7-F146-FB590046C8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89150"/>
            <a:ext cx="3103563"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1">
            <a:extLst>
              <a:ext uri="{FF2B5EF4-FFF2-40B4-BE49-F238E27FC236}">
                <a16:creationId xmlns:a16="http://schemas.microsoft.com/office/drawing/2014/main" id="{4CC74593-DF8D-CEDA-7FE9-16F1CE5C68E9}"/>
              </a:ext>
            </a:extLst>
          </p:cNvPr>
          <p:cNvSpPr txBox="1">
            <a:spLocks noChangeArrowheads="1"/>
          </p:cNvSpPr>
          <p:nvPr/>
        </p:nvSpPr>
        <p:spPr bwMode="auto">
          <a:xfrm>
            <a:off x="381000" y="6280150"/>
            <a:ext cx="2036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George McGuire</a:t>
            </a:r>
          </a:p>
        </p:txBody>
      </p:sp>
      <p:sp>
        <p:nvSpPr>
          <p:cNvPr id="17414" name="TextBox 2">
            <a:extLst>
              <a:ext uri="{FF2B5EF4-FFF2-40B4-BE49-F238E27FC236}">
                <a16:creationId xmlns:a16="http://schemas.microsoft.com/office/drawing/2014/main" id="{F93D68B2-2542-93F0-F5AE-2D1029CA1CF2}"/>
              </a:ext>
            </a:extLst>
          </p:cNvPr>
          <p:cNvSpPr txBox="1">
            <a:spLocks noChangeArrowheads="1"/>
          </p:cNvSpPr>
          <p:nvPr/>
        </p:nvSpPr>
        <p:spPr bwMode="auto">
          <a:xfrm>
            <a:off x="3206750" y="6251575"/>
            <a:ext cx="2197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Howard Thurman</a:t>
            </a:r>
          </a:p>
        </p:txBody>
      </p:sp>
      <p:sp>
        <p:nvSpPr>
          <p:cNvPr id="17415" name="TextBox 3">
            <a:extLst>
              <a:ext uri="{FF2B5EF4-FFF2-40B4-BE49-F238E27FC236}">
                <a16:creationId xmlns:a16="http://schemas.microsoft.com/office/drawing/2014/main" id="{CD8499A8-D359-037C-1AE4-8D69929A900F}"/>
              </a:ext>
            </a:extLst>
          </p:cNvPr>
          <p:cNvSpPr txBox="1">
            <a:spLocks noChangeArrowheads="1"/>
          </p:cNvSpPr>
          <p:nvPr/>
        </p:nvSpPr>
        <p:spPr bwMode="auto">
          <a:xfrm>
            <a:off x="6427788" y="6224588"/>
            <a:ext cx="1503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James Cone</a:t>
            </a:r>
          </a:p>
        </p:txBody>
      </p:sp>
      <p:sp>
        <p:nvSpPr>
          <p:cNvPr id="17416" name="TextBox 4">
            <a:extLst>
              <a:ext uri="{FF2B5EF4-FFF2-40B4-BE49-F238E27FC236}">
                <a16:creationId xmlns:a16="http://schemas.microsoft.com/office/drawing/2014/main" id="{FF3572BD-573C-C3E9-7680-812FDB09966D}"/>
              </a:ext>
            </a:extLst>
          </p:cNvPr>
          <p:cNvSpPr txBox="1">
            <a:spLocks noChangeArrowheads="1"/>
          </p:cNvSpPr>
          <p:nvPr/>
        </p:nvSpPr>
        <p:spPr bwMode="auto">
          <a:xfrm>
            <a:off x="381000" y="98425"/>
            <a:ext cx="84423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a:latin typeface="Amasis MT Pro Black" pitchFamily="18" charset="0"/>
              </a:rPr>
              <a:t>Black Liberation Theology</a:t>
            </a:r>
            <a:br>
              <a:rPr lang="en-US" altLang="en-US" sz="1200"/>
            </a:br>
            <a:r>
              <a:rPr lang="en-US" altLang="en-US" b="1">
                <a:latin typeface="Times New Roman" panose="02020603050405020304" pitchFamily="18" charset="0"/>
                <a:cs typeface="Times New Roman" panose="02020603050405020304" pitchFamily="18" charset="0"/>
              </a:rPr>
              <a:t>A theology that sees God as concerned </a:t>
            </a:r>
          </a:p>
          <a:p>
            <a:pPr algn="ctr" eaLnBrk="1" hangingPunct="1">
              <a:spcBef>
                <a:spcPct val="0"/>
              </a:spcBef>
              <a:buFontTx/>
              <a:buNone/>
            </a:pPr>
            <a:r>
              <a:rPr lang="en-US" altLang="en-US" b="1">
                <a:latin typeface="Times New Roman" panose="02020603050405020304" pitchFamily="18" charset="0"/>
                <a:cs typeface="Times New Roman" panose="02020603050405020304" pitchFamily="18" charset="0"/>
              </a:rPr>
              <a:t>with the salvation of the poor and the weak.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A person in a suit and tie&#10;&#10;Description automatically generated">
            <a:extLst>
              <a:ext uri="{FF2B5EF4-FFF2-40B4-BE49-F238E27FC236}">
                <a16:creationId xmlns:a16="http://schemas.microsoft.com/office/drawing/2014/main" id="{B7B10DAC-8EE0-51CD-556A-2FB2105BB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638" y="2362200"/>
            <a:ext cx="287496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7">
            <a:extLst>
              <a:ext uri="{FF2B5EF4-FFF2-40B4-BE49-F238E27FC236}">
                <a16:creationId xmlns:a16="http://schemas.microsoft.com/office/drawing/2014/main" id="{C559A0E8-5642-FCA7-ABFC-07490AB270B9}"/>
              </a:ext>
            </a:extLst>
          </p:cNvPr>
          <p:cNvSpPr txBox="1">
            <a:spLocks noChangeArrowheads="1"/>
          </p:cNvSpPr>
          <p:nvPr/>
        </p:nvSpPr>
        <p:spPr bwMode="auto">
          <a:xfrm>
            <a:off x="406400" y="46038"/>
            <a:ext cx="83312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a:latin typeface="Amasis MT Pro Black" pitchFamily="18" charset="0"/>
              </a:rPr>
              <a:t>The Black Church</a:t>
            </a:r>
          </a:p>
          <a:p>
            <a:pPr algn="ctr" eaLnBrk="1" hangingPunct="1">
              <a:spcBef>
                <a:spcPct val="0"/>
              </a:spcBef>
              <a:buFontTx/>
              <a:buNone/>
            </a:pPr>
            <a:r>
              <a:rPr lang="en-US" altLang="en-US" sz="3600" b="1">
                <a:latin typeface="Times New Roman" panose="02020603050405020304" pitchFamily="18" charset="0"/>
                <a:cs typeface="Times New Roman" panose="02020603050405020304" pitchFamily="18" charset="0"/>
              </a:rPr>
              <a:t>Transforming social justice with morality</a:t>
            </a:r>
          </a:p>
        </p:txBody>
      </p:sp>
      <p:pic>
        <p:nvPicPr>
          <p:cNvPr id="18436" name="Picture 10" descr="A person in a suit and tie&#10;&#10;Description automatically generated">
            <a:extLst>
              <a:ext uri="{FF2B5EF4-FFF2-40B4-BE49-F238E27FC236}">
                <a16:creationId xmlns:a16="http://schemas.microsoft.com/office/drawing/2014/main" id="{2D8B8DE0-9754-EA70-5219-DEFD00222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666"/>
          <a:stretch>
            <a:fillRect/>
          </a:stretch>
        </p:blipFill>
        <p:spPr bwMode="auto">
          <a:xfrm>
            <a:off x="0" y="2362200"/>
            <a:ext cx="29829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12">
            <a:extLst>
              <a:ext uri="{FF2B5EF4-FFF2-40B4-BE49-F238E27FC236}">
                <a16:creationId xmlns:a16="http://schemas.microsoft.com/office/drawing/2014/main" id="{D3AE9138-39EB-6B0A-C305-A1F7C30CDD7A}"/>
              </a:ext>
            </a:extLst>
          </p:cNvPr>
          <p:cNvSpPr txBox="1">
            <a:spLocks noChangeArrowheads="1"/>
          </p:cNvSpPr>
          <p:nvPr/>
        </p:nvSpPr>
        <p:spPr bwMode="auto">
          <a:xfrm>
            <a:off x="377825" y="1447800"/>
            <a:ext cx="1028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cs typeface="Times New Roman" panose="02020603050405020304" pitchFamily="18" charset="0"/>
              </a:rPr>
              <a:t>“Learn to do good; seek justice, correct oppression; bring justice </a:t>
            </a:r>
          </a:p>
          <a:p>
            <a:pPr eaLnBrk="1" hangingPunct="1">
              <a:spcBef>
                <a:spcPct val="0"/>
              </a:spcBef>
              <a:buFontTx/>
              <a:buNone/>
            </a:pPr>
            <a:r>
              <a:rPr lang="en-US" altLang="en-US" sz="2400">
                <a:latin typeface="Times New Roman" panose="02020603050405020304" pitchFamily="18" charset="0"/>
                <a:cs typeface="Times New Roman" panose="02020603050405020304" pitchFamily="18" charset="0"/>
              </a:rPr>
              <a:t>to the fatherless, and please the widow's cause,” (Isaiah 1:17</a:t>
            </a:r>
            <a:r>
              <a:rPr lang="en-US" altLang="en-US" sz="1200"/>
              <a:t>).</a:t>
            </a:r>
          </a:p>
        </p:txBody>
      </p:sp>
      <p:sp>
        <p:nvSpPr>
          <p:cNvPr id="18438" name="TextBox 13">
            <a:extLst>
              <a:ext uri="{FF2B5EF4-FFF2-40B4-BE49-F238E27FC236}">
                <a16:creationId xmlns:a16="http://schemas.microsoft.com/office/drawing/2014/main" id="{16ADEDF1-1B6B-5376-4D43-137501C8C671}"/>
              </a:ext>
            </a:extLst>
          </p:cNvPr>
          <p:cNvSpPr txBox="1">
            <a:spLocks noChangeArrowheads="1"/>
          </p:cNvSpPr>
          <p:nvPr/>
        </p:nvSpPr>
        <p:spPr bwMode="auto">
          <a:xfrm>
            <a:off x="304800" y="6477000"/>
            <a:ext cx="6327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Adam Clayton Powell Jr.</a:t>
            </a:r>
          </a:p>
        </p:txBody>
      </p:sp>
      <p:sp>
        <p:nvSpPr>
          <p:cNvPr id="18439" name="TextBox 14">
            <a:extLst>
              <a:ext uri="{FF2B5EF4-FFF2-40B4-BE49-F238E27FC236}">
                <a16:creationId xmlns:a16="http://schemas.microsoft.com/office/drawing/2014/main" id="{F6A24C99-C947-D9EB-A521-388A08426AF2}"/>
              </a:ext>
            </a:extLst>
          </p:cNvPr>
          <p:cNvSpPr txBox="1">
            <a:spLocks noChangeArrowheads="1"/>
          </p:cNvSpPr>
          <p:nvPr/>
        </p:nvSpPr>
        <p:spPr bwMode="auto">
          <a:xfrm>
            <a:off x="3479800" y="6445250"/>
            <a:ext cx="1536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Jesse Jackson</a:t>
            </a:r>
          </a:p>
        </p:txBody>
      </p:sp>
      <p:sp>
        <p:nvSpPr>
          <p:cNvPr id="18440" name="TextBox 15">
            <a:extLst>
              <a:ext uri="{FF2B5EF4-FFF2-40B4-BE49-F238E27FC236}">
                <a16:creationId xmlns:a16="http://schemas.microsoft.com/office/drawing/2014/main" id="{827A54FE-EF0A-6D81-7168-D7467F887F2B}"/>
              </a:ext>
            </a:extLst>
          </p:cNvPr>
          <p:cNvSpPr txBox="1">
            <a:spLocks noChangeArrowheads="1"/>
          </p:cNvSpPr>
          <p:nvPr/>
        </p:nvSpPr>
        <p:spPr bwMode="auto">
          <a:xfrm>
            <a:off x="6453188" y="6488113"/>
            <a:ext cx="1970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latin typeface="Times New Roman" panose="02020603050405020304" pitchFamily="18" charset="0"/>
                <a:cs typeface="Times New Roman" panose="02020603050405020304" pitchFamily="18" charset="0"/>
              </a:rPr>
              <a:t>Raphael Warnock</a:t>
            </a:r>
          </a:p>
        </p:txBody>
      </p:sp>
      <p:pic>
        <p:nvPicPr>
          <p:cNvPr id="18441" name="Picture 17" descr="A person in a suit and tie&#10;&#10;Description automatically generated">
            <a:extLst>
              <a:ext uri="{FF2B5EF4-FFF2-40B4-BE49-F238E27FC236}">
                <a16:creationId xmlns:a16="http://schemas.microsoft.com/office/drawing/2014/main" id="{D2F144A1-5F5F-899E-3206-82F2E8BBD1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528" r="4797"/>
          <a:stretch>
            <a:fillRect/>
          </a:stretch>
        </p:blipFill>
        <p:spPr bwMode="auto">
          <a:xfrm>
            <a:off x="6029325" y="2344738"/>
            <a:ext cx="2874963"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person wearing a hat and bow tie&#10;&#10;Description automatically generated">
            <a:extLst>
              <a:ext uri="{FF2B5EF4-FFF2-40B4-BE49-F238E27FC236}">
                <a16:creationId xmlns:a16="http://schemas.microsoft.com/office/drawing/2014/main" id="{8729E2FE-3D73-5673-7265-8916214B2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9238"/>
            <a:ext cx="431006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A newspaper with a person in a hat&#10;&#10;Description automatically generated">
            <a:extLst>
              <a:ext uri="{FF2B5EF4-FFF2-40B4-BE49-F238E27FC236}">
                <a16:creationId xmlns:a16="http://schemas.microsoft.com/office/drawing/2014/main" id="{559DE140-CD42-CC0A-1385-6D9460860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088" y="854075"/>
            <a:ext cx="44307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5">
            <a:extLst>
              <a:ext uri="{FF2B5EF4-FFF2-40B4-BE49-F238E27FC236}">
                <a16:creationId xmlns:a16="http://schemas.microsoft.com/office/drawing/2014/main" id="{CCFA346D-5BEE-9DDE-82DA-0E7F118BE5D8}"/>
              </a:ext>
            </a:extLst>
          </p:cNvPr>
          <p:cNvSpPr txBox="1">
            <a:spLocks noChangeArrowheads="1"/>
          </p:cNvSpPr>
          <p:nvPr/>
        </p:nvSpPr>
        <p:spPr bwMode="auto">
          <a:xfrm>
            <a:off x="4508500" y="141288"/>
            <a:ext cx="4687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500">
                <a:latin typeface="Amasis MT Pro Black" pitchFamily="18" charset="0"/>
              </a:rPr>
              <a:t>The Nation of Islam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a:extLst>
              <a:ext uri="{FF2B5EF4-FFF2-40B4-BE49-F238E27FC236}">
                <a16:creationId xmlns:a16="http://schemas.microsoft.com/office/drawing/2014/main" id="{FBDCE50C-D6D1-82B5-8446-33F23F85CD4C}"/>
              </a:ext>
            </a:extLst>
          </p:cNvPr>
          <p:cNvSpPr txBox="1">
            <a:spLocks noChangeArrowheads="1"/>
          </p:cNvSpPr>
          <p:nvPr/>
        </p:nvSpPr>
        <p:spPr bwMode="auto">
          <a:xfrm>
            <a:off x="1487488" y="152400"/>
            <a:ext cx="6477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a:latin typeface="Amasis MT Pro Black" pitchFamily="18" charset="0"/>
              </a:rPr>
              <a:t>Pan Africanism</a:t>
            </a:r>
          </a:p>
        </p:txBody>
      </p:sp>
      <p:pic>
        <p:nvPicPr>
          <p:cNvPr id="20483" name="Picture 3" descr="A person in a suit&#10;&#10;Description automatically generated">
            <a:extLst>
              <a:ext uri="{FF2B5EF4-FFF2-40B4-BE49-F238E27FC236}">
                <a16:creationId xmlns:a16="http://schemas.microsoft.com/office/drawing/2014/main" id="{655FF0D0-741F-8396-F13D-931495426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44600"/>
            <a:ext cx="28225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descr="A person in a suit and bow tie&#10;&#10;Description automatically generated">
            <a:extLst>
              <a:ext uri="{FF2B5EF4-FFF2-40B4-BE49-F238E27FC236}">
                <a16:creationId xmlns:a16="http://schemas.microsoft.com/office/drawing/2014/main" id="{672BAF55-E10E-5DB0-9B00-45FF5EDC8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0" y="1244600"/>
            <a:ext cx="2800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A person in a white shirt&#10;&#10;Description automatically generated">
            <a:extLst>
              <a:ext uri="{FF2B5EF4-FFF2-40B4-BE49-F238E27FC236}">
                <a16:creationId xmlns:a16="http://schemas.microsoft.com/office/drawing/2014/main" id="{D83F8EED-7F0E-F470-85F7-91E18FC42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520" r="7518"/>
          <a:stretch>
            <a:fillRect/>
          </a:stretch>
        </p:blipFill>
        <p:spPr bwMode="auto">
          <a:xfrm>
            <a:off x="5935663" y="1244600"/>
            <a:ext cx="31115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a:extLst>
              <a:ext uri="{FF2B5EF4-FFF2-40B4-BE49-F238E27FC236}">
                <a16:creationId xmlns:a16="http://schemas.microsoft.com/office/drawing/2014/main" id="{5440E9C1-692C-5718-53EC-26B73A194F9B}"/>
              </a:ext>
            </a:extLst>
          </p:cNvPr>
          <p:cNvSpPr txBox="1">
            <a:spLocks noChangeArrowheads="1"/>
          </p:cNvSpPr>
          <p:nvPr/>
        </p:nvSpPr>
        <p:spPr bwMode="auto">
          <a:xfrm>
            <a:off x="381000" y="4978400"/>
            <a:ext cx="1895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Marcus Garvey</a:t>
            </a:r>
          </a:p>
        </p:txBody>
      </p:sp>
      <p:sp>
        <p:nvSpPr>
          <p:cNvPr id="20487" name="TextBox 9">
            <a:extLst>
              <a:ext uri="{FF2B5EF4-FFF2-40B4-BE49-F238E27FC236}">
                <a16:creationId xmlns:a16="http://schemas.microsoft.com/office/drawing/2014/main" id="{0046D484-CB71-7E6F-7CD9-CC88CA77E0B9}"/>
              </a:ext>
            </a:extLst>
          </p:cNvPr>
          <p:cNvSpPr txBox="1">
            <a:spLocks noChangeArrowheads="1"/>
          </p:cNvSpPr>
          <p:nvPr/>
        </p:nvSpPr>
        <p:spPr bwMode="auto">
          <a:xfrm>
            <a:off x="3429000" y="4978400"/>
            <a:ext cx="1816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W.E.B. DuBois</a:t>
            </a:r>
          </a:p>
        </p:txBody>
      </p:sp>
      <p:sp>
        <p:nvSpPr>
          <p:cNvPr id="20488" name="TextBox 10">
            <a:extLst>
              <a:ext uri="{FF2B5EF4-FFF2-40B4-BE49-F238E27FC236}">
                <a16:creationId xmlns:a16="http://schemas.microsoft.com/office/drawing/2014/main" id="{12B4F3DD-27D9-276B-E78E-CEADD7CD2490}"/>
              </a:ext>
            </a:extLst>
          </p:cNvPr>
          <p:cNvSpPr txBox="1">
            <a:spLocks noChangeArrowheads="1"/>
          </p:cNvSpPr>
          <p:nvPr/>
        </p:nvSpPr>
        <p:spPr bwMode="auto">
          <a:xfrm>
            <a:off x="6235700" y="4978400"/>
            <a:ext cx="2157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Kwame Nkrumah</a:t>
            </a:r>
          </a:p>
        </p:txBody>
      </p:sp>
      <p:sp>
        <p:nvSpPr>
          <p:cNvPr id="20489" name="TextBox 12">
            <a:extLst>
              <a:ext uri="{FF2B5EF4-FFF2-40B4-BE49-F238E27FC236}">
                <a16:creationId xmlns:a16="http://schemas.microsoft.com/office/drawing/2014/main" id="{A7FC1898-956E-4559-1F6C-D8508DADB7C2}"/>
              </a:ext>
            </a:extLst>
          </p:cNvPr>
          <p:cNvSpPr txBox="1">
            <a:spLocks noChangeArrowheads="1"/>
          </p:cNvSpPr>
          <p:nvPr/>
        </p:nvSpPr>
        <p:spPr bwMode="auto">
          <a:xfrm>
            <a:off x="160338" y="5380038"/>
            <a:ext cx="89154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“We are saying that we identify with the African people of the African continent. We are saying that we are an African people. And when we make this identification, we have no illusions about the fact that this is a very revolutionary initiative; it is a rejection of every other form of identification which the white society has asked us to accept.”  Walter Rodney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A group of people standing in front of a table&#10;&#10;Description automatically generated">
            <a:extLst>
              <a:ext uri="{FF2B5EF4-FFF2-40B4-BE49-F238E27FC236}">
                <a16:creationId xmlns:a16="http://schemas.microsoft.com/office/drawing/2014/main" id="{1B964711-C400-617C-C24F-FD760D341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68045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7">
            <a:extLst>
              <a:ext uri="{FF2B5EF4-FFF2-40B4-BE49-F238E27FC236}">
                <a16:creationId xmlns:a16="http://schemas.microsoft.com/office/drawing/2014/main" id="{39A6CC1A-1703-8621-2562-E41FEE12E2F5}"/>
              </a:ext>
            </a:extLst>
          </p:cNvPr>
          <p:cNvSpPr txBox="1">
            <a:spLocks noChangeArrowheads="1"/>
          </p:cNvSpPr>
          <p:nvPr/>
        </p:nvSpPr>
        <p:spPr bwMode="auto">
          <a:xfrm>
            <a:off x="311150" y="5257800"/>
            <a:ext cx="6980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African Liberation Support Committee Executive Committee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4">
            <a:extLst>
              <a:ext uri="{FF2B5EF4-FFF2-40B4-BE49-F238E27FC236}">
                <a16:creationId xmlns:a16="http://schemas.microsoft.com/office/drawing/2014/main" id="{04AE436E-7312-C61D-566D-5821CCC0E481}"/>
              </a:ext>
            </a:extLst>
          </p:cNvPr>
          <p:cNvSpPr txBox="1">
            <a:spLocks noChangeArrowheads="1"/>
          </p:cNvSpPr>
          <p:nvPr/>
        </p:nvSpPr>
        <p:spPr bwMode="auto">
          <a:xfrm>
            <a:off x="2133600" y="3581400"/>
            <a:ext cx="533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Cooper Black" panose="0208090404030B020404" pitchFamily="18" charset="0"/>
              </a:rPr>
              <a:t>Abdul Alkalimat</a:t>
            </a:r>
          </a:p>
          <a:p>
            <a:pPr algn="ctr" eaLnBrk="1" hangingPunct="1">
              <a:spcBef>
                <a:spcPct val="0"/>
              </a:spcBef>
              <a:buFontTx/>
              <a:buNone/>
            </a:pPr>
            <a:r>
              <a:rPr lang="en-US" altLang="en-US" sz="2800">
                <a:latin typeface="Cooper Black" panose="0208090404030B020404" pitchFamily="18" charset="0"/>
              </a:rPr>
              <a:t>IFA: Intro for all</a:t>
            </a:r>
          </a:p>
          <a:p>
            <a:pPr algn="ctr" eaLnBrk="1" hangingPunct="1">
              <a:spcBef>
                <a:spcPct val="0"/>
              </a:spcBef>
              <a:buFontTx/>
              <a:buNone/>
            </a:pPr>
            <a:r>
              <a:rPr lang="en-US" altLang="en-US" sz="2800">
                <a:latin typeface="Cooper Black" panose="0208090404030B020404" pitchFamily="18" charset="0"/>
              </a:rPr>
              <a:t>Community Lecture #5</a:t>
            </a:r>
          </a:p>
          <a:p>
            <a:pPr algn="ctr" eaLnBrk="1" hangingPunct="1">
              <a:spcBef>
                <a:spcPct val="0"/>
              </a:spcBef>
              <a:buFontTx/>
              <a:buNone/>
            </a:pPr>
            <a:r>
              <a:rPr lang="en-US" altLang="en-US" sz="2800">
                <a:latin typeface="Cooper Black" panose="0208090404030B020404" pitchFamily="18" charset="0"/>
              </a:rPr>
              <a:t>September 23, 2023</a:t>
            </a:r>
          </a:p>
        </p:txBody>
      </p:sp>
      <p:sp>
        <p:nvSpPr>
          <p:cNvPr id="4099" name="TextBox 5">
            <a:extLst>
              <a:ext uri="{FF2B5EF4-FFF2-40B4-BE49-F238E27FC236}">
                <a16:creationId xmlns:a16="http://schemas.microsoft.com/office/drawing/2014/main" id="{8787679D-FCA1-4144-C5F5-78AFB0C4C5DF}"/>
              </a:ext>
            </a:extLst>
          </p:cNvPr>
          <p:cNvSpPr txBox="1">
            <a:spLocks noChangeArrowheads="1"/>
          </p:cNvSpPr>
          <p:nvPr/>
        </p:nvSpPr>
        <p:spPr bwMode="auto">
          <a:xfrm flipH="1">
            <a:off x="1371600" y="1600200"/>
            <a:ext cx="701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200">
                <a:solidFill>
                  <a:srgbClr val="FF0000"/>
                </a:solidFill>
                <a:latin typeface="Amasis MT Pro Black" pitchFamily="18" charset="0"/>
              </a:rPr>
              <a:t>Consciousness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 group of people marching with signs&#10;&#10;Description automatically generated">
            <a:extLst>
              <a:ext uri="{FF2B5EF4-FFF2-40B4-BE49-F238E27FC236}">
                <a16:creationId xmlns:a16="http://schemas.microsoft.com/office/drawing/2014/main" id="{2AA0F2C8-2C62-F519-3F25-73BE4F984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76200"/>
            <a:ext cx="903605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3">
            <a:extLst>
              <a:ext uri="{FF2B5EF4-FFF2-40B4-BE49-F238E27FC236}">
                <a16:creationId xmlns:a16="http://schemas.microsoft.com/office/drawing/2014/main" id="{6F278CE0-40D0-92F7-D11D-D41CD5B0B36C}"/>
              </a:ext>
            </a:extLst>
          </p:cNvPr>
          <p:cNvSpPr txBox="1">
            <a:spLocks noChangeArrowheads="1"/>
          </p:cNvSpPr>
          <p:nvPr/>
        </p:nvSpPr>
        <p:spPr bwMode="auto">
          <a:xfrm>
            <a:off x="279400" y="6248400"/>
            <a:ext cx="858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Amasis MT Pro Black" pitchFamily="18" charset="0"/>
              </a:rPr>
              <a:t>African Liberation Support Committee Demonstration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 map of the black belt and border territory&#10;&#10;Description automatically generated">
            <a:extLst>
              <a:ext uri="{FF2B5EF4-FFF2-40B4-BE49-F238E27FC236}">
                <a16:creationId xmlns:a16="http://schemas.microsoft.com/office/drawing/2014/main" id="{08E31437-03E2-FEB3-28E5-A5DB4327B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26988"/>
            <a:ext cx="8855075" cy="571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4">
            <a:extLst>
              <a:ext uri="{FF2B5EF4-FFF2-40B4-BE49-F238E27FC236}">
                <a16:creationId xmlns:a16="http://schemas.microsoft.com/office/drawing/2014/main" id="{7174CD77-76E2-8AE2-BDF5-5D5CD055E91C}"/>
              </a:ext>
            </a:extLst>
          </p:cNvPr>
          <p:cNvSpPr txBox="1">
            <a:spLocks noChangeArrowheads="1"/>
          </p:cNvSpPr>
          <p:nvPr/>
        </p:nvSpPr>
        <p:spPr bwMode="auto">
          <a:xfrm>
            <a:off x="573088" y="5657850"/>
            <a:ext cx="8229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a:latin typeface="Times New Roman" panose="02020603050405020304" pitchFamily="18" charset="0"/>
                <a:cs typeface="Times New Roman" panose="02020603050405020304" pitchFamily="18" charset="0"/>
              </a:rPr>
              <a:t>A </a:t>
            </a:r>
            <a:r>
              <a:rPr lang="en-US" altLang="en-US" sz="2200" b="1">
                <a:latin typeface="Times New Roman" panose="02020603050405020304" pitchFamily="18" charset="0"/>
                <a:cs typeface="Times New Roman" panose="02020603050405020304" pitchFamily="18" charset="0"/>
              </a:rPr>
              <a:t>nation</a:t>
            </a:r>
            <a:r>
              <a:rPr lang="en-US" altLang="en-US" sz="2200">
                <a:latin typeface="Times New Roman" panose="02020603050405020304" pitchFamily="18" charset="0"/>
                <a:cs typeface="Times New Roman" panose="02020603050405020304" pitchFamily="18" charset="0"/>
              </a:rPr>
              <a:t> is a historically constituted, stable community of people, formed on the basis of a common language, territory, economic life, and psychological make-up manifested in a common culture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 person sitting in a chair holding guns&#10;&#10;Description automatically generated">
            <a:extLst>
              <a:ext uri="{FF2B5EF4-FFF2-40B4-BE49-F238E27FC236}">
                <a16:creationId xmlns:a16="http://schemas.microsoft.com/office/drawing/2014/main" id="{C9F204A7-14A5-9FE6-49C6-0AE07853C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4950"/>
            <a:ext cx="40560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descr="A person standing on a podium with a microphone&#10;&#10;Description automatically generated">
            <a:extLst>
              <a:ext uri="{FF2B5EF4-FFF2-40B4-BE49-F238E27FC236}">
                <a16:creationId xmlns:a16="http://schemas.microsoft.com/office/drawing/2014/main" id="{96658ADA-AB93-18C3-8A4B-F6B643D81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000" r="20833"/>
          <a:stretch>
            <a:fillRect/>
          </a:stretch>
        </p:blipFill>
        <p:spPr bwMode="auto">
          <a:xfrm>
            <a:off x="4191000" y="234950"/>
            <a:ext cx="48371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5">
            <a:extLst>
              <a:ext uri="{FF2B5EF4-FFF2-40B4-BE49-F238E27FC236}">
                <a16:creationId xmlns:a16="http://schemas.microsoft.com/office/drawing/2014/main" id="{83E6A6DB-3E72-CA39-A9EE-811E9ABA3F36}"/>
              </a:ext>
            </a:extLst>
          </p:cNvPr>
          <p:cNvSpPr txBox="1">
            <a:spLocks noChangeArrowheads="1"/>
          </p:cNvSpPr>
          <p:nvPr/>
        </p:nvSpPr>
        <p:spPr bwMode="auto">
          <a:xfrm>
            <a:off x="1066800" y="6330950"/>
            <a:ext cx="1673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Huey Newton</a:t>
            </a:r>
          </a:p>
        </p:txBody>
      </p:sp>
      <p:sp>
        <p:nvSpPr>
          <p:cNvPr id="24581" name="TextBox 6">
            <a:extLst>
              <a:ext uri="{FF2B5EF4-FFF2-40B4-BE49-F238E27FC236}">
                <a16:creationId xmlns:a16="http://schemas.microsoft.com/office/drawing/2014/main" id="{45E5F56D-E8EE-BBB4-B157-446C6A63948D}"/>
              </a:ext>
            </a:extLst>
          </p:cNvPr>
          <p:cNvSpPr txBox="1">
            <a:spLocks noChangeArrowheads="1"/>
          </p:cNvSpPr>
          <p:nvPr/>
        </p:nvSpPr>
        <p:spPr bwMode="auto">
          <a:xfrm>
            <a:off x="4605338" y="6330950"/>
            <a:ext cx="4010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Stokely Carmichael – Kwame Ture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9" descr="A group of people in a room&#10;&#10;Description automatically generated">
            <a:extLst>
              <a:ext uri="{FF2B5EF4-FFF2-40B4-BE49-F238E27FC236}">
                <a16:creationId xmlns:a16="http://schemas.microsoft.com/office/drawing/2014/main" id="{367B8C42-22EF-E78C-6058-3CB51C3E7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88392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23">
            <a:extLst>
              <a:ext uri="{FF2B5EF4-FFF2-40B4-BE49-F238E27FC236}">
                <a16:creationId xmlns:a16="http://schemas.microsoft.com/office/drawing/2014/main" id="{B90C7CBE-5342-AC9A-8278-89306FC21206}"/>
              </a:ext>
            </a:extLst>
          </p:cNvPr>
          <p:cNvSpPr txBox="1">
            <a:spLocks noChangeArrowheads="1"/>
          </p:cNvSpPr>
          <p:nvPr/>
        </p:nvSpPr>
        <p:spPr bwMode="auto">
          <a:xfrm>
            <a:off x="152400" y="6172200"/>
            <a:ext cx="8839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latin typeface="Times New Roman" panose="02020603050405020304" pitchFamily="18" charset="0"/>
                <a:cs typeface="Times New Roman" panose="02020603050405020304" pitchFamily="18" charset="0"/>
              </a:rPr>
              <a:t>July 20, 1967: The first national Black Power conference in Newark, NJ</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2" descr="A close-up of a statue&#10;&#10;Description automatically generated">
            <a:extLst>
              <a:ext uri="{FF2B5EF4-FFF2-40B4-BE49-F238E27FC236}">
                <a16:creationId xmlns:a16="http://schemas.microsoft.com/office/drawing/2014/main" id="{E2613C7A-D454-B99A-2E5C-82C503CF7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763" y="3273425"/>
            <a:ext cx="23812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2" descr="A person wearing a scarf&#10;&#10;Description automatically generated">
            <a:extLst>
              <a:ext uri="{FF2B5EF4-FFF2-40B4-BE49-F238E27FC236}">
                <a16:creationId xmlns:a16="http://schemas.microsoft.com/office/drawing/2014/main" id="{899FC2C4-9140-6C5C-8FA3-658B72404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30051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A person sitting outside smiling&#10;&#10;Description automatically generated">
            <a:extLst>
              <a:ext uri="{FF2B5EF4-FFF2-40B4-BE49-F238E27FC236}">
                <a16:creationId xmlns:a16="http://schemas.microsoft.com/office/drawing/2014/main" id="{1C71AC34-E60F-214F-D1D2-45CBD23BA7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0"/>
            <a:ext cx="2717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A close-up of a person smiling&#10;&#10;Description automatically generated">
            <a:extLst>
              <a:ext uri="{FF2B5EF4-FFF2-40B4-BE49-F238E27FC236}">
                <a16:creationId xmlns:a16="http://schemas.microsoft.com/office/drawing/2014/main" id="{597EC29D-2AA0-BB72-0478-43F9384758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773" r="18456"/>
          <a:stretch>
            <a:fillRect/>
          </a:stretch>
        </p:blipFill>
        <p:spPr bwMode="auto">
          <a:xfrm>
            <a:off x="5988050" y="6350"/>
            <a:ext cx="29337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A person holding a sign&#10;&#10;Description automatically generated">
            <a:extLst>
              <a:ext uri="{FF2B5EF4-FFF2-40B4-BE49-F238E27FC236}">
                <a16:creationId xmlns:a16="http://schemas.microsoft.com/office/drawing/2014/main" id="{CC36AFC6-53EC-03F0-155C-392C312C9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938" y="3505200"/>
            <a:ext cx="2227262"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0" descr="A person holding a sign&#10;&#10;Description automatically generated">
            <a:extLst>
              <a:ext uri="{FF2B5EF4-FFF2-40B4-BE49-F238E27FC236}">
                <a16:creationId xmlns:a16="http://schemas.microsoft.com/office/drawing/2014/main" id="{CB2D772E-29FA-FE37-12D3-7FD919A638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5425" y="3527425"/>
            <a:ext cx="48720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7" descr="A person with a large afro&#10;&#10;Description automatically generated">
            <a:extLst>
              <a:ext uri="{FF2B5EF4-FFF2-40B4-BE49-F238E27FC236}">
                <a16:creationId xmlns:a16="http://schemas.microsoft.com/office/drawing/2014/main" id="{DA53B4BA-AFE1-3AB3-8BE9-D833DD735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524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8" descr="A close-up of a young person&#10;&#10;Description automatically generated">
            <a:extLst>
              <a:ext uri="{FF2B5EF4-FFF2-40B4-BE49-F238E27FC236}">
                <a16:creationId xmlns:a16="http://schemas.microsoft.com/office/drawing/2014/main" id="{0EE08705-7E14-8C9A-398B-3BDA141B9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99" r="15001"/>
          <a:stretch>
            <a:fillRect/>
          </a:stretch>
        </p:blipFill>
        <p:spPr bwMode="auto">
          <a:xfrm>
            <a:off x="3314700" y="152400"/>
            <a:ext cx="2895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9" descr="A person with her arms crossed&#10;&#10;Description automatically generated">
            <a:extLst>
              <a:ext uri="{FF2B5EF4-FFF2-40B4-BE49-F238E27FC236}">
                <a16:creationId xmlns:a16="http://schemas.microsoft.com/office/drawing/2014/main" id="{F6BD7F0F-3ADE-7FE5-B311-57BC7AE84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52400"/>
            <a:ext cx="26003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1" descr="A group of people with masks and signs&#10;&#10;Description automatically generated">
            <a:extLst>
              <a:ext uri="{FF2B5EF4-FFF2-40B4-BE49-F238E27FC236}">
                <a16:creationId xmlns:a16="http://schemas.microsoft.com/office/drawing/2014/main" id="{7A471079-FE12-0D18-EBF1-074D380AE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4700" y="3335338"/>
            <a:ext cx="5118100"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4" descr="A person with a nose ring and earrings&#10;&#10;Description automatically generated">
            <a:extLst>
              <a:ext uri="{FF2B5EF4-FFF2-40B4-BE49-F238E27FC236}">
                <a16:creationId xmlns:a16="http://schemas.microsoft.com/office/drawing/2014/main" id="{C06CC0C1-8005-9AA9-2C60-FA65415D58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352800"/>
            <a:ext cx="2481263"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 person with her hand on her chin&#10;&#10;Description automatically generated">
            <a:extLst>
              <a:ext uri="{FF2B5EF4-FFF2-40B4-BE49-F238E27FC236}">
                <a16:creationId xmlns:a16="http://schemas.microsoft.com/office/drawing/2014/main" id="{1BB552E7-DF0A-E664-5076-0FAB547E2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988" y="93663"/>
            <a:ext cx="3375025"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A person and person posing for a picture&#10;&#10;Description automatically generated">
            <a:extLst>
              <a:ext uri="{FF2B5EF4-FFF2-40B4-BE49-F238E27FC236}">
                <a16:creationId xmlns:a16="http://schemas.microsoft.com/office/drawing/2014/main" id="{DE71D474-8670-E819-044C-D4C190B78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43" r="43243" b="4462"/>
          <a:stretch>
            <a:fillRect/>
          </a:stretch>
        </p:blipFill>
        <p:spPr bwMode="auto">
          <a:xfrm>
            <a:off x="4267200" y="3559175"/>
            <a:ext cx="1398588"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descr="A close-up of a person&#10;&#10;Description automatically generated">
            <a:extLst>
              <a:ext uri="{FF2B5EF4-FFF2-40B4-BE49-F238E27FC236}">
                <a16:creationId xmlns:a16="http://schemas.microsoft.com/office/drawing/2014/main" id="{DAD36316-6BA2-AA5F-E47B-2150885FD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23850"/>
            <a:ext cx="246697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8" descr="A person sitting on a couch&#10;&#10;Description automatically generated">
            <a:extLst>
              <a:ext uri="{FF2B5EF4-FFF2-40B4-BE49-F238E27FC236}">
                <a16:creationId xmlns:a16="http://schemas.microsoft.com/office/drawing/2014/main" id="{8FC4F2CF-A64F-FFDD-F133-D2917E4B7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999" r="17999"/>
          <a:stretch>
            <a:fillRect/>
          </a:stretch>
        </p:blipFill>
        <p:spPr bwMode="auto">
          <a:xfrm>
            <a:off x="481013" y="3484563"/>
            <a:ext cx="37338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0" descr="A person holding a book&#10;&#10;Description automatically generated">
            <a:extLst>
              <a:ext uri="{FF2B5EF4-FFF2-40B4-BE49-F238E27FC236}">
                <a16:creationId xmlns:a16="http://schemas.microsoft.com/office/drawing/2014/main" id="{067FC952-302E-AC00-A529-35212B364D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590925"/>
            <a:ext cx="274637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4" descr="A person with large afro hair&#10;&#10;Description automatically generated">
            <a:extLst>
              <a:ext uri="{FF2B5EF4-FFF2-40B4-BE49-F238E27FC236}">
                <a16:creationId xmlns:a16="http://schemas.microsoft.com/office/drawing/2014/main" id="{4C506EAF-F332-C7B9-E7C6-48EB36E452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575"/>
          <a:stretch>
            <a:fillRect/>
          </a:stretch>
        </p:blipFill>
        <p:spPr bwMode="auto">
          <a:xfrm>
            <a:off x="561975" y="84138"/>
            <a:ext cx="2409825"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 couple of men in suits&#10;&#10;Description automatically generated">
            <a:extLst>
              <a:ext uri="{FF2B5EF4-FFF2-40B4-BE49-F238E27FC236}">
                <a16:creationId xmlns:a16="http://schemas.microsoft.com/office/drawing/2014/main" id="{5BCFF1BA-37E0-E800-74E2-263675984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304800"/>
            <a:ext cx="8610600"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5">
            <a:extLst>
              <a:ext uri="{FF2B5EF4-FFF2-40B4-BE49-F238E27FC236}">
                <a16:creationId xmlns:a16="http://schemas.microsoft.com/office/drawing/2014/main" id="{7D1F6CAE-1D0A-8729-8B68-35350C07DEE5}"/>
              </a:ext>
            </a:extLst>
          </p:cNvPr>
          <p:cNvSpPr txBox="1">
            <a:spLocks noChangeArrowheads="1"/>
          </p:cNvSpPr>
          <p:nvPr/>
        </p:nvSpPr>
        <p:spPr bwMode="auto">
          <a:xfrm>
            <a:off x="1143000" y="5943600"/>
            <a:ext cx="693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Otto Huiswoud (left) and Claude McKay (right) at the Fourth Congress of the Third International in Moscow in 1923.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50C9E20D-2E6B-00EC-07DF-D956E9232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211138"/>
            <a:ext cx="2667000"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a:extLst>
              <a:ext uri="{FF2B5EF4-FFF2-40B4-BE49-F238E27FC236}">
                <a16:creationId xmlns:a16="http://schemas.microsoft.com/office/drawing/2014/main" id="{4B1ED7BF-0902-4677-9A79-57289E7E5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18" r="10674"/>
          <a:stretch>
            <a:fillRect/>
          </a:stretch>
        </p:blipFill>
        <p:spPr bwMode="auto">
          <a:xfrm>
            <a:off x="2789238" y="254000"/>
            <a:ext cx="30861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a:extLst>
              <a:ext uri="{FF2B5EF4-FFF2-40B4-BE49-F238E27FC236}">
                <a16:creationId xmlns:a16="http://schemas.microsoft.com/office/drawing/2014/main" id="{18AFE164-1286-8605-FD4E-F5000684A2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60763"/>
            <a:ext cx="30861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8">
            <a:extLst>
              <a:ext uri="{FF2B5EF4-FFF2-40B4-BE49-F238E27FC236}">
                <a16:creationId xmlns:a16="http://schemas.microsoft.com/office/drawing/2014/main" id="{45CD04E8-0E87-9E63-A354-6BB5E763BE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0178"/>
          <a:stretch>
            <a:fillRect/>
          </a:stretch>
        </p:blipFill>
        <p:spPr bwMode="auto">
          <a:xfrm>
            <a:off x="6019800" y="211138"/>
            <a:ext cx="2495550"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2" descr="A person in a suit and tie&#10;&#10;Description automatically generated">
            <a:extLst>
              <a:ext uri="{FF2B5EF4-FFF2-40B4-BE49-F238E27FC236}">
                <a16:creationId xmlns:a16="http://schemas.microsoft.com/office/drawing/2014/main" id="{8C2123C6-F6F7-5789-7D45-523A118D16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7238" y="3546475"/>
            <a:ext cx="2874962"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3">
            <a:extLst>
              <a:ext uri="{FF2B5EF4-FFF2-40B4-BE49-F238E27FC236}">
                <a16:creationId xmlns:a16="http://schemas.microsoft.com/office/drawing/2014/main" id="{D5306543-620A-0708-71A4-9605CD2A61B9}"/>
              </a:ext>
            </a:extLst>
          </p:cNvPr>
          <p:cNvSpPr txBox="1">
            <a:spLocks noChangeArrowheads="1"/>
          </p:cNvSpPr>
          <p:nvPr/>
        </p:nvSpPr>
        <p:spPr bwMode="auto">
          <a:xfrm>
            <a:off x="6256338" y="3886200"/>
            <a:ext cx="27352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Amasis MT Pro Black" pitchFamily="18" charset="0"/>
              </a:rPr>
              <a:t>Leading Black</a:t>
            </a:r>
          </a:p>
          <a:p>
            <a:pPr algn="ctr" eaLnBrk="1" hangingPunct="1">
              <a:spcBef>
                <a:spcPct val="0"/>
              </a:spcBef>
              <a:buFontTx/>
              <a:buNone/>
            </a:pPr>
            <a:r>
              <a:rPr lang="en-US" altLang="en-US" sz="2800">
                <a:latin typeface="Amasis MT Pro Black" pitchFamily="18" charset="0"/>
              </a:rPr>
              <a:t>Communists</a:t>
            </a:r>
          </a:p>
        </p:txBody>
      </p:sp>
      <p:pic>
        <p:nvPicPr>
          <p:cNvPr id="30728" name="Picture 7" descr="A red star on a black background&#10;&#10;Description automatically generated">
            <a:extLst>
              <a:ext uri="{FF2B5EF4-FFF2-40B4-BE49-F238E27FC236}">
                <a16:creationId xmlns:a16="http://schemas.microsoft.com/office/drawing/2014/main" id="{0FCBC95F-9AE5-1D27-9922-E1DA300600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5103813"/>
            <a:ext cx="12890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 person and person shaking hands&#10;&#10;Description automatically generated">
            <a:extLst>
              <a:ext uri="{FF2B5EF4-FFF2-40B4-BE49-F238E27FC236}">
                <a16:creationId xmlns:a16="http://schemas.microsoft.com/office/drawing/2014/main" id="{5C87545F-2680-BAE6-FEC7-0806D1B28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39" r="2657"/>
          <a:stretch>
            <a:fillRect/>
          </a:stretch>
        </p:blipFill>
        <p:spPr bwMode="auto">
          <a:xfrm>
            <a:off x="4876800" y="152400"/>
            <a:ext cx="403860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A group of men sitting on a couch&#10;&#10;Description automatically generated">
            <a:extLst>
              <a:ext uri="{FF2B5EF4-FFF2-40B4-BE49-F238E27FC236}">
                <a16:creationId xmlns:a16="http://schemas.microsoft.com/office/drawing/2014/main" id="{E61126F1-0678-340C-DE02-6D1F5DDCE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185" r="7404"/>
          <a:stretch>
            <a:fillRect/>
          </a:stretch>
        </p:blipFill>
        <p:spPr bwMode="auto">
          <a:xfrm>
            <a:off x="304800" y="152400"/>
            <a:ext cx="43434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6" descr="A book cover with text&#10;&#10;Description automatically generated">
            <a:extLst>
              <a:ext uri="{FF2B5EF4-FFF2-40B4-BE49-F238E27FC236}">
                <a16:creationId xmlns:a16="http://schemas.microsoft.com/office/drawing/2014/main" id="{2BC88C8E-4300-36B4-3E7E-33E6A91C87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010025"/>
            <a:ext cx="177482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8" descr="A book cover of a group of people holding signs&#10;&#10;Description automatically generated">
            <a:extLst>
              <a:ext uri="{FF2B5EF4-FFF2-40B4-BE49-F238E27FC236}">
                <a16:creationId xmlns:a16="http://schemas.microsoft.com/office/drawing/2014/main" id="{77F3D9F7-A100-9EC0-2B9E-B3DE5D48F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714" r="15714"/>
          <a:stretch>
            <a:fillRect/>
          </a:stretch>
        </p:blipFill>
        <p:spPr bwMode="auto">
          <a:xfrm>
            <a:off x="1905000" y="4010025"/>
            <a:ext cx="1827213"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0" descr="A black and white cover of a book&#10;&#10;Description automatically generated">
            <a:extLst>
              <a:ext uri="{FF2B5EF4-FFF2-40B4-BE49-F238E27FC236}">
                <a16:creationId xmlns:a16="http://schemas.microsoft.com/office/drawing/2014/main" id="{40C93380-3FC0-33AA-A94B-9E4EDA7F4C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4010025"/>
            <a:ext cx="17764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2">
            <a:extLst>
              <a:ext uri="{FF2B5EF4-FFF2-40B4-BE49-F238E27FC236}">
                <a16:creationId xmlns:a16="http://schemas.microsoft.com/office/drawing/2014/main" id="{3F74F59A-AC76-0515-BCC1-FFC8E7735D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9167" t="17380" r="42960" b="4951"/>
          <a:stretch>
            <a:fillRect/>
          </a:stretch>
        </p:blipFill>
        <p:spPr bwMode="auto">
          <a:xfrm>
            <a:off x="5562600" y="3968750"/>
            <a:ext cx="1830388"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4" descr="A book with a map of africa&#10;&#10;Description automatically generated">
            <a:extLst>
              <a:ext uri="{FF2B5EF4-FFF2-40B4-BE49-F238E27FC236}">
                <a16:creationId xmlns:a16="http://schemas.microsoft.com/office/drawing/2014/main" id="{3D69258A-4FD9-F760-5F15-784D858C87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4000" r="38000" b="11185"/>
          <a:stretch>
            <a:fillRect/>
          </a:stretch>
        </p:blipFill>
        <p:spPr bwMode="auto">
          <a:xfrm>
            <a:off x="7467600" y="4010025"/>
            <a:ext cx="16002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a:extLst>
              <a:ext uri="{FF2B5EF4-FFF2-40B4-BE49-F238E27FC236}">
                <a16:creationId xmlns:a16="http://schemas.microsoft.com/office/drawing/2014/main" id="{FD1407BA-BC68-0362-7453-A98F699CAB35}"/>
              </a:ext>
            </a:extLst>
          </p:cNvPr>
          <p:cNvSpPr txBox="1">
            <a:spLocks noChangeArrowheads="1"/>
          </p:cNvSpPr>
          <p:nvPr/>
        </p:nvSpPr>
        <p:spPr bwMode="auto">
          <a:xfrm>
            <a:off x="550863" y="152400"/>
            <a:ext cx="44989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Outline</a:t>
            </a:r>
          </a:p>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1. What is consciousness?</a:t>
            </a:r>
          </a:p>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2. Objective vs subjective</a:t>
            </a:r>
          </a:p>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3. Five ideological traditions</a:t>
            </a:r>
          </a:p>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4. Three Great Debates</a:t>
            </a:r>
          </a:p>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5. Agency</a:t>
            </a:r>
          </a:p>
        </p:txBody>
      </p:sp>
      <p:pic>
        <p:nvPicPr>
          <p:cNvPr id="5123" name="Picture 5" descr="A white and black sign with black text&#10;&#10;Description automatically generated">
            <a:extLst>
              <a:ext uri="{FF2B5EF4-FFF2-40B4-BE49-F238E27FC236}">
                <a16:creationId xmlns:a16="http://schemas.microsoft.com/office/drawing/2014/main" id="{0AF913BC-D3BC-CF8E-6FDE-8BCAF29D2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401" r="7671" b="54762"/>
          <a:stretch>
            <a:fillRect/>
          </a:stretch>
        </p:blipFill>
        <p:spPr bwMode="auto">
          <a:xfrm>
            <a:off x="5524500" y="5105400"/>
            <a:ext cx="365760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7" descr="A close-up of two people&#10;&#10;Description automatically generated">
            <a:extLst>
              <a:ext uri="{FF2B5EF4-FFF2-40B4-BE49-F238E27FC236}">
                <a16:creationId xmlns:a16="http://schemas.microsoft.com/office/drawing/2014/main" id="{2127FCED-14D8-F6DF-E012-BA9B9A7AE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3048000"/>
            <a:ext cx="5372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1" descr="A group of men in black jackets&#10;&#10;Description automatically generated">
            <a:extLst>
              <a:ext uri="{FF2B5EF4-FFF2-40B4-BE49-F238E27FC236}">
                <a16:creationId xmlns:a16="http://schemas.microsoft.com/office/drawing/2014/main" id="{2AF9755B-B9D8-AE98-7005-1260772A8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07" r="53938"/>
          <a:stretch>
            <a:fillRect/>
          </a:stretch>
        </p:blipFill>
        <p:spPr bwMode="auto">
          <a:xfrm>
            <a:off x="5554663" y="438150"/>
            <a:ext cx="3494087"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FF652419-743F-C66A-4422-C5200A82E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501" t="20197" r="23334"/>
          <a:stretch>
            <a:fillRect/>
          </a:stretch>
        </p:blipFill>
        <p:spPr bwMode="auto">
          <a:xfrm>
            <a:off x="609600" y="979488"/>
            <a:ext cx="75438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1">
            <a:extLst>
              <a:ext uri="{FF2B5EF4-FFF2-40B4-BE49-F238E27FC236}">
                <a16:creationId xmlns:a16="http://schemas.microsoft.com/office/drawing/2014/main" id="{B5B626C6-73B4-6915-FE8E-8CC5D8CDBAE8}"/>
              </a:ext>
            </a:extLst>
          </p:cNvPr>
          <p:cNvSpPr txBox="1">
            <a:spLocks noChangeArrowheads="1"/>
          </p:cNvSpPr>
          <p:nvPr/>
        </p:nvSpPr>
        <p:spPr bwMode="auto">
          <a:xfrm>
            <a:off x="214313" y="228600"/>
            <a:ext cx="8963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latin typeface="Amasis MT Pro Black" pitchFamily="18" charset="0"/>
              </a:rPr>
              <a:t>Historical context for Great Black Debates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1D589D2D-D5A7-C257-B9C9-221502D6F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500" t="21765" r="22137"/>
          <a:stretch>
            <a:fillRect/>
          </a:stretch>
        </p:blipFill>
        <p:spPr bwMode="auto">
          <a:xfrm>
            <a:off x="204788" y="190500"/>
            <a:ext cx="8939212"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A map of the united states&#10;&#10;Description automatically generated">
            <a:extLst>
              <a:ext uri="{FF2B5EF4-FFF2-40B4-BE49-F238E27FC236}">
                <a16:creationId xmlns:a16="http://schemas.microsoft.com/office/drawing/2014/main" id="{BDB0FFBF-C25A-D03D-95C2-674C2F217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11"/>
          <a:stretch>
            <a:fillRect/>
          </a:stretch>
        </p:blipFill>
        <p:spPr bwMode="auto">
          <a:xfrm>
            <a:off x="304800" y="2438400"/>
            <a:ext cx="41481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 building with people walking in front of it&#10;&#10;Description automatically generated">
            <a:extLst>
              <a:ext uri="{FF2B5EF4-FFF2-40B4-BE49-F238E27FC236}">
                <a16:creationId xmlns:a16="http://schemas.microsoft.com/office/drawing/2014/main" id="{94475C89-107C-6B5B-6A17-C32EF7ED6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01" r="14433"/>
          <a:stretch>
            <a:fillRect/>
          </a:stretch>
        </p:blipFill>
        <p:spPr bwMode="auto">
          <a:xfrm>
            <a:off x="349250" y="114300"/>
            <a:ext cx="84455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 person with his arms crossed&#10;&#10;Description automatically generated">
            <a:extLst>
              <a:ext uri="{FF2B5EF4-FFF2-40B4-BE49-F238E27FC236}">
                <a16:creationId xmlns:a16="http://schemas.microsoft.com/office/drawing/2014/main" id="{816D342E-190C-932B-D449-E8E48D90F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25463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A person in a suit and tie&#10;&#10;Description automatically generated">
            <a:extLst>
              <a:ext uri="{FF2B5EF4-FFF2-40B4-BE49-F238E27FC236}">
                <a16:creationId xmlns:a16="http://schemas.microsoft.com/office/drawing/2014/main" id="{FEE75B1F-838D-8D4F-4F51-A2C1FFADC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5100"/>
            <a:ext cx="20701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descr="A close-up of a person&#10;&#10;Description automatically generated">
            <a:extLst>
              <a:ext uri="{FF2B5EF4-FFF2-40B4-BE49-F238E27FC236}">
                <a16:creationId xmlns:a16="http://schemas.microsoft.com/office/drawing/2014/main" id="{3C2B9C74-6095-A764-BAF7-F21EF81FA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833" r="25000"/>
          <a:stretch>
            <a:fillRect/>
          </a:stretch>
        </p:blipFill>
        <p:spPr bwMode="auto">
          <a:xfrm>
            <a:off x="228600" y="3429000"/>
            <a:ext cx="34464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8" descr="A person with a beard&#10;&#10;Description automatically generated">
            <a:extLst>
              <a:ext uri="{FF2B5EF4-FFF2-40B4-BE49-F238E27FC236}">
                <a16:creationId xmlns:a16="http://schemas.microsoft.com/office/drawing/2014/main" id="{B2E6ADD4-58BF-6E61-2FF9-D0AB0F76A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429000"/>
            <a:ext cx="24352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0" descr="A close-up of a person&#10;&#10;Description automatically generated">
            <a:extLst>
              <a:ext uri="{FF2B5EF4-FFF2-40B4-BE49-F238E27FC236}">
                <a16:creationId xmlns:a16="http://schemas.microsoft.com/office/drawing/2014/main" id="{F134B048-E60D-5FD8-2740-C4A3A73510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4" r="11456"/>
          <a:stretch>
            <a:fillRect/>
          </a:stretch>
        </p:blipFill>
        <p:spPr bwMode="auto">
          <a:xfrm>
            <a:off x="4953000" y="166688"/>
            <a:ext cx="1874838"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4" descr="A close-up of a person&#10;&#10;Description automatically generated">
            <a:extLst>
              <a:ext uri="{FF2B5EF4-FFF2-40B4-BE49-F238E27FC236}">
                <a16:creationId xmlns:a16="http://schemas.microsoft.com/office/drawing/2014/main" id="{E73BF1E2-9BF9-97CD-704E-66863C9EC2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435350"/>
            <a:ext cx="22098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6" descr="A person in a suit and tie&#10;&#10;Description automatically generated">
            <a:extLst>
              <a:ext uri="{FF2B5EF4-FFF2-40B4-BE49-F238E27FC236}">
                <a16:creationId xmlns:a16="http://schemas.microsoft.com/office/drawing/2014/main" id="{60D6C94F-A826-DA8D-A4D3-097DF7C5DB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462" r="8076"/>
          <a:stretch>
            <a:fillRect/>
          </a:stretch>
        </p:blipFill>
        <p:spPr bwMode="auto">
          <a:xfrm>
            <a:off x="6967538" y="188913"/>
            <a:ext cx="2100262"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FA24B0FE-C1D8-1BEB-D4A9-70924BEA6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520" t="18626" r="22188" b="2940"/>
          <a:stretch>
            <a:fillRect/>
          </a:stretch>
        </p:blipFill>
        <p:spPr bwMode="auto">
          <a:xfrm>
            <a:off x="228600" y="152400"/>
            <a:ext cx="88011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 person in a suit and tie&#10;&#10;Description automatically generated">
            <a:extLst>
              <a:ext uri="{FF2B5EF4-FFF2-40B4-BE49-F238E27FC236}">
                <a16:creationId xmlns:a16="http://schemas.microsoft.com/office/drawing/2014/main" id="{2F03DB46-4CE2-2DC5-82F3-625A8DE7C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691"/>
          <a:stretch>
            <a:fillRect/>
          </a:stretch>
        </p:blipFill>
        <p:spPr bwMode="auto">
          <a:xfrm>
            <a:off x="485775" y="76200"/>
            <a:ext cx="27146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descr="A person in a suit and bow tie&#10;&#10;Description automatically generated">
            <a:extLst>
              <a:ext uri="{FF2B5EF4-FFF2-40B4-BE49-F238E27FC236}">
                <a16:creationId xmlns:a16="http://schemas.microsoft.com/office/drawing/2014/main" id="{D700B52E-E567-98AF-68FB-B4930C69C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7648"/>
          <a:stretch>
            <a:fillRect/>
          </a:stretch>
        </p:blipFill>
        <p:spPr bwMode="auto">
          <a:xfrm>
            <a:off x="3568700" y="65088"/>
            <a:ext cx="2498725"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A person in a suit and tie&#10;&#10;Description automatically generated">
            <a:extLst>
              <a:ext uri="{FF2B5EF4-FFF2-40B4-BE49-F238E27FC236}">
                <a16:creationId xmlns:a16="http://schemas.microsoft.com/office/drawing/2014/main" id="{98F0793C-2698-8824-9125-F2134F779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085" r="9102" b="12843"/>
          <a:stretch>
            <a:fillRect/>
          </a:stretch>
        </p:blipFill>
        <p:spPr bwMode="auto">
          <a:xfrm>
            <a:off x="6286500" y="90488"/>
            <a:ext cx="26289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0" descr="A person in a black dress&#10;&#10;Description automatically generated">
            <a:extLst>
              <a:ext uri="{FF2B5EF4-FFF2-40B4-BE49-F238E27FC236}">
                <a16:creationId xmlns:a16="http://schemas.microsoft.com/office/drawing/2014/main" id="{8294720D-C77B-1667-0EB0-74E0FD1DFD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5188" y="3306763"/>
            <a:ext cx="2462212"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2" descr="A person with a high collar&#10;&#10;Description automatically generated with medium confidence">
            <a:extLst>
              <a:ext uri="{FF2B5EF4-FFF2-40B4-BE49-F238E27FC236}">
                <a16:creationId xmlns:a16="http://schemas.microsoft.com/office/drawing/2014/main" id="{A6E4B3E3-5BA2-24BA-6799-DAFEE8826B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3287713"/>
            <a:ext cx="2284413"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2" descr="A person with curly hair wearing glasses and a bow tie&#10;&#10;Description automatically generated">
            <a:extLst>
              <a:ext uri="{FF2B5EF4-FFF2-40B4-BE49-F238E27FC236}">
                <a16:creationId xmlns:a16="http://schemas.microsoft.com/office/drawing/2014/main" id="{AB4C1CBB-CB5A-A70B-FBE5-846FD1E262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645" r="3838"/>
          <a:stretch>
            <a:fillRect/>
          </a:stretch>
        </p:blipFill>
        <p:spPr bwMode="auto">
          <a:xfrm>
            <a:off x="152400" y="3287713"/>
            <a:ext cx="2971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F5D865B6-09C7-50D3-3AD0-22CB22CC3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834" t="18628" r="22205"/>
          <a:stretch>
            <a:fillRect/>
          </a:stretch>
        </p:blipFill>
        <p:spPr bwMode="auto">
          <a:xfrm>
            <a:off x="76200" y="0"/>
            <a:ext cx="89154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A group of men in suits&#10;&#10;Description automatically generated">
            <a:extLst>
              <a:ext uri="{FF2B5EF4-FFF2-40B4-BE49-F238E27FC236}">
                <a16:creationId xmlns:a16="http://schemas.microsoft.com/office/drawing/2014/main" id="{C8EC689C-8D70-545C-B1FC-B658D7452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5" y="762000"/>
            <a:ext cx="88169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7">
            <a:extLst>
              <a:ext uri="{FF2B5EF4-FFF2-40B4-BE49-F238E27FC236}">
                <a16:creationId xmlns:a16="http://schemas.microsoft.com/office/drawing/2014/main" id="{B367B5CC-CDC4-2626-EA6E-4B3942AA437D}"/>
              </a:ext>
            </a:extLst>
          </p:cNvPr>
          <p:cNvSpPr txBox="1">
            <a:spLocks noChangeArrowheads="1"/>
          </p:cNvSpPr>
          <p:nvPr/>
        </p:nvSpPr>
        <p:spPr bwMode="auto">
          <a:xfrm>
            <a:off x="157163" y="84138"/>
            <a:ext cx="88296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800">
                <a:latin typeface="Amasis MT Pro Black" pitchFamily="18" charset="0"/>
              </a:rPr>
              <a:t>Martin Luther King and Malcolm X</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A group of people sitting at a table&#10;&#10;Description automatically generated">
            <a:extLst>
              <a:ext uri="{FF2B5EF4-FFF2-40B4-BE49-F238E27FC236}">
                <a16:creationId xmlns:a16="http://schemas.microsoft.com/office/drawing/2014/main" id="{EA2EA8CF-CD4F-E732-9E13-7A0512DCE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54" t="4582" r="2061" b="3780"/>
          <a:stretch>
            <a:fillRect/>
          </a:stretch>
        </p:blipFill>
        <p:spPr bwMode="auto">
          <a:xfrm>
            <a:off x="800100" y="693738"/>
            <a:ext cx="7543800"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7">
            <a:extLst>
              <a:ext uri="{FF2B5EF4-FFF2-40B4-BE49-F238E27FC236}">
                <a16:creationId xmlns:a16="http://schemas.microsoft.com/office/drawing/2014/main" id="{7316580E-13E3-C33E-8A1F-938E4BED6AC5}"/>
              </a:ext>
            </a:extLst>
          </p:cNvPr>
          <p:cNvSpPr txBox="1">
            <a:spLocks noChangeArrowheads="1"/>
          </p:cNvSpPr>
          <p:nvPr/>
        </p:nvSpPr>
        <p:spPr bwMode="auto">
          <a:xfrm>
            <a:off x="609600" y="-65088"/>
            <a:ext cx="83486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latin typeface="Amasis MT Pro Black" pitchFamily="18" charset="0"/>
              </a:rPr>
              <a:t>Black Radical Congress 1998</a:t>
            </a:r>
          </a:p>
        </p:txBody>
      </p:sp>
      <p:sp>
        <p:nvSpPr>
          <p:cNvPr id="40964" name="TextBox 8">
            <a:extLst>
              <a:ext uri="{FF2B5EF4-FFF2-40B4-BE49-F238E27FC236}">
                <a16:creationId xmlns:a16="http://schemas.microsoft.com/office/drawing/2014/main" id="{FB7918CF-FC3F-7790-A5B5-266032EBC6C5}"/>
              </a:ext>
            </a:extLst>
          </p:cNvPr>
          <p:cNvSpPr txBox="1">
            <a:spLocks noChangeArrowheads="1"/>
          </p:cNvSpPr>
          <p:nvPr/>
        </p:nvSpPr>
        <p:spPr bwMode="auto">
          <a:xfrm>
            <a:off x="623888" y="5724525"/>
            <a:ext cx="79962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Founders: Barbara Ransby, Bill Fletcher, </a:t>
            </a:r>
          </a:p>
          <a:p>
            <a:pPr algn="ct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Abdul Alkalimat, Leith Mullins, Manning Marable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F53EA23-4189-57A2-74C8-449E6AAB9995}"/>
              </a:ext>
            </a:extLst>
          </p:cNvPr>
          <p:cNvSpPr>
            <a:spLocks noGrp="1" noChangeArrowheads="1"/>
          </p:cNvSpPr>
          <p:nvPr>
            <p:ph type="title"/>
          </p:nvPr>
        </p:nvSpPr>
        <p:spPr>
          <a:xfrm>
            <a:off x="0" y="228600"/>
            <a:ext cx="9144000" cy="639763"/>
          </a:xfrm>
        </p:spPr>
        <p:txBody>
          <a:bodyPr/>
          <a:lstStyle/>
          <a:p>
            <a:pPr eaLnBrk="1" hangingPunct="1"/>
            <a:r>
              <a:rPr lang="en-US" altLang="en-US" sz="4000" b="1"/>
              <a:t>What is 21</a:t>
            </a:r>
            <a:r>
              <a:rPr lang="en-US" altLang="en-US" sz="4000" b="1" baseline="30000"/>
              <a:t>st</a:t>
            </a:r>
            <a:r>
              <a:rPr lang="en-US" altLang="en-US" sz="4000" b="1"/>
              <a:t> century consciousness?</a:t>
            </a:r>
          </a:p>
        </p:txBody>
      </p:sp>
      <p:sp>
        <p:nvSpPr>
          <p:cNvPr id="41987" name="Rectangle 3">
            <a:extLst>
              <a:ext uri="{FF2B5EF4-FFF2-40B4-BE49-F238E27FC236}">
                <a16:creationId xmlns:a16="http://schemas.microsoft.com/office/drawing/2014/main" id="{BA7EF043-A6AB-9D67-6F7F-2BEE101A2742}"/>
              </a:ext>
            </a:extLst>
          </p:cNvPr>
          <p:cNvSpPr>
            <a:spLocks noGrp="1" noChangeArrowheads="1"/>
          </p:cNvSpPr>
          <p:nvPr>
            <p:ph type="body" idx="1"/>
          </p:nvPr>
        </p:nvSpPr>
        <p:spPr>
          <a:xfrm>
            <a:off x="11113" y="1198563"/>
            <a:ext cx="4191000" cy="6096000"/>
          </a:xfrm>
        </p:spPr>
        <p:txBody>
          <a:bodyPr/>
          <a:lstStyle/>
          <a:p>
            <a:pPr marL="403225" indent="-403225" eaLnBrk="1" hangingPunct="1">
              <a:spcBef>
                <a:spcPct val="50000"/>
              </a:spcBef>
              <a:buFontTx/>
              <a:buAutoNum type="arabicPeriod"/>
            </a:pPr>
            <a:r>
              <a:rPr lang="en-US" altLang="en-US" sz="2400" b="1"/>
              <a:t>The language of the past is insufficient, because people have changed – check the opinion polls.</a:t>
            </a:r>
          </a:p>
          <a:p>
            <a:pPr marL="403225" indent="-403225" eaLnBrk="1" hangingPunct="1">
              <a:spcBef>
                <a:spcPct val="50000"/>
              </a:spcBef>
              <a:buFontTx/>
              <a:buAutoNum type="arabicPeriod"/>
            </a:pPr>
            <a:r>
              <a:rPr lang="en-US" altLang="en-US" sz="2400" b="1"/>
              <a:t>The ideologies of the past continue as the foundation of Black social thought.</a:t>
            </a:r>
          </a:p>
          <a:p>
            <a:pPr marL="403225" indent="-403225" eaLnBrk="1" hangingPunct="1">
              <a:spcBef>
                <a:spcPct val="50000"/>
              </a:spcBef>
              <a:buFontTx/>
              <a:buAutoNum type="arabicPeriod"/>
            </a:pPr>
            <a:r>
              <a:rPr lang="en-US" altLang="en-US" sz="2400" b="1"/>
              <a:t>How can we change our thinking from what was relevant in the industrial society to relevance in the information society?</a:t>
            </a:r>
          </a:p>
        </p:txBody>
      </p:sp>
      <p:pic>
        <p:nvPicPr>
          <p:cNvPr id="41988" name="Picture 2" descr="A person looking at a computer&#10;&#10;Description automatically generated">
            <a:extLst>
              <a:ext uri="{FF2B5EF4-FFF2-40B4-BE49-F238E27FC236}">
                <a16:creationId xmlns:a16="http://schemas.microsoft.com/office/drawing/2014/main" id="{6A03C350-E02C-4710-A661-C7C9366A1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00" r="10001"/>
          <a:stretch>
            <a:fillRect/>
          </a:stretch>
        </p:blipFill>
        <p:spPr bwMode="auto">
          <a:xfrm>
            <a:off x="4343400" y="990600"/>
            <a:ext cx="469423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6" descr="A black rectangle with white dots&#10;&#10;Description automatically generated">
            <a:extLst>
              <a:ext uri="{FF2B5EF4-FFF2-40B4-BE49-F238E27FC236}">
                <a16:creationId xmlns:a16="http://schemas.microsoft.com/office/drawing/2014/main" id="{4C79ACC2-A477-DB40-89D7-4EECCD8D6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5491163"/>
            <a:ext cx="1166813"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2D275C4-B4A3-6B6A-8F60-2A59E6339684}"/>
              </a:ext>
            </a:extLst>
          </p:cNvPr>
          <p:cNvSpPr>
            <a:spLocks noGrp="1" noChangeArrowheads="1"/>
          </p:cNvSpPr>
          <p:nvPr>
            <p:ph type="ctrTitle"/>
          </p:nvPr>
        </p:nvSpPr>
        <p:spPr>
          <a:xfrm>
            <a:off x="4343400" y="3352800"/>
            <a:ext cx="4724400" cy="1828800"/>
          </a:xfrm>
        </p:spPr>
        <p:txBody>
          <a:bodyPr anchor="ctr"/>
          <a:lstStyle/>
          <a:p>
            <a:pPr eaLnBrk="1" hangingPunct="1"/>
            <a:r>
              <a:rPr lang="en-US" altLang="en-US" sz="5400" b="1"/>
              <a:t>Epistemology</a:t>
            </a:r>
          </a:p>
        </p:txBody>
      </p:sp>
      <p:sp>
        <p:nvSpPr>
          <p:cNvPr id="6147" name="Rectangle 3">
            <a:extLst>
              <a:ext uri="{FF2B5EF4-FFF2-40B4-BE49-F238E27FC236}">
                <a16:creationId xmlns:a16="http://schemas.microsoft.com/office/drawing/2014/main" id="{4F268901-FC2A-E257-4477-CD6F29BE154D}"/>
              </a:ext>
            </a:extLst>
          </p:cNvPr>
          <p:cNvSpPr>
            <a:spLocks noGrp="1" noChangeArrowheads="1"/>
          </p:cNvSpPr>
          <p:nvPr>
            <p:ph type="subTitle" idx="1"/>
          </p:nvPr>
        </p:nvSpPr>
        <p:spPr>
          <a:xfrm>
            <a:off x="4267200" y="5410200"/>
            <a:ext cx="4800600" cy="838200"/>
          </a:xfrm>
        </p:spPr>
        <p:txBody>
          <a:bodyPr/>
          <a:lstStyle/>
          <a:p>
            <a:pPr eaLnBrk="1" hangingPunct="1"/>
            <a:r>
              <a:rPr lang="en-US" altLang="en-US" sz="2800" b="1"/>
              <a:t>Perception </a:t>
            </a:r>
            <a:r>
              <a:rPr lang="en-US" altLang="en-US" sz="2800" b="1">
                <a:sym typeface="Wingdings" panose="05000000000000000000" pitchFamily="2" charset="2"/>
              </a:rPr>
              <a:t> Cognition</a:t>
            </a:r>
            <a:endParaRPr lang="en-US" altLang="en-US" sz="2800" b="1"/>
          </a:p>
        </p:txBody>
      </p:sp>
      <p:pic>
        <p:nvPicPr>
          <p:cNvPr id="6148" name="Picture 5">
            <a:extLst>
              <a:ext uri="{FF2B5EF4-FFF2-40B4-BE49-F238E27FC236}">
                <a16:creationId xmlns:a16="http://schemas.microsoft.com/office/drawing/2014/main" id="{CF800B87-3F99-FF48-2AAF-0CBD2CF19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55638"/>
            <a:ext cx="3992563"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a:extLst>
              <a:ext uri="{FF2B5EF4-FFF2-40B4-BE49-F238E27FC236}">
                <a16:creationId xmlns:a16="http://schemas.microsoft.com/office/drawing/2014/main" id="{62DB073D-89D4-357A-4102-2B6C9F9D6B05}"/>
              </a:ext>
            </a:extLst>
          </p:cNvPr>
          <p:cNvSpPr txBox="1">
            <a:spLocks noChangeArrowheads="1"/>
          </p:cNvSpPr>
          <p:nvPr/>
        </p:nvSpPr>
        <p:spPr bwMode="auto">
          <a:xfrm>
            <a:off x="1644650" y="6262688"/>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Sankofa</a:t>
            </a:r>
          </a:p>
        </p:txBody>
      </p:sp>
      <p:pic>
        <p:nvPicPr>
          <p:cNvPr id="6150" name="Picture 2" descr="A silhouette of a head with a atom symbol inside&#10;&#10;Description automatically generated">
            <a:extLst>
              <a:ext uri="{FF2B5EF4-FFF2-40B4-BE49-F238E27FC236}">
                <a16:creationId xmlns:a16="http://schemas.microsoft.com/office/drawing/2014/main" id="{A965D5C2-2A8C-9B54-9A30-981883B66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09600"/>
            <a:ext cx="434022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ABA338-0682-2DC1-5267-7551E9404351}"/>
              </a:ext>
            </a:extLst>
          </p:cNvPr>
          <p:cNvSpPr txBox="1"/>
          <p:nvPr/>
        </p:nvSpPr>
        <p:spPr>
          <a:xfrm>
            <a:off x="471488" y="4270375"/>
            <a:ext cx="8694737" cy="2740025"/>
          </a:xfrm>
          <a:prstGeom prst="rect">
            <a:avLst/>
          </a:prstGeom>
          <a:noFill/>
        </p:spPr>
        <p:txBody>
          <a:bodyPr wrap="none">
            <a:spAutoFit/>
          </a:bodyPr>
          <a:lstStyle/>
          <a:p>
            <a:pPr eaLnBrk="1" hangingPunct="1">
              <a:defRPr/>
            </a:pPr>
            <a:r>
              <a:rPr lang="en-US" sz="3200" b="1" dirty="0">
                <a:latin typeface="Times New Roman" panose="02020603050405020304" pitchFamily="18" charset="0"/>
                <a:cs typeface="Times New Roman" panose="02020603050405020304" pitchFamily="18" charset="0"/>
              </a:rPr>
              <a:t>Summary</a:t>
            </a:r>
          </a:p>
          <a:p>
            <a:pPr marL="457200" indent="-457200" eaLnBrk="1" hangingPunct="1">
              <a:buFontTx/>
              <a:buAutoNum type="arabicPeriod"/>
              <a:defRPr/>
            </a:pPr>
            <a:r>
              <a:rPr lang="en-US" sz="2000" b="1" dirty="0">
                <a:latin typeface="Times New Roman" panose="02020603050405020304" pitchFamily="18" charset="0"/>
                <a:cs typeface="Times New Roman" panose="02020603050405020304" pitchFamily="18" charset="0"/>
              </a:rPr>
              <a:t>Black consciousness made a paradigm shift after the 1960s</a:t>
            </a:r>
          </a:p>
          <a:p>
            <a:pPr marL="457200" indent="-457200" eaLnBrk="1" hangingPunct="1">
              <a:buFontTx/>
              <a:buAutoNum type="arabicPeriod"/>
              <a:defRPr/>
            </a:pPr>
            <a:r>
              <a:rPr lang="en-US" sz="2000" b="1" dirty="0">
                <a:latin typeface="Times New Roman" panose="02020603050405020304" pitchFamily="18" charset="0"/>
                <a:cs typeface="Times New Roman" panose="02020603050405020304" pitchFamily="18" charset="0"/>
              </a:rPr>
              <a:t>It has reflected the Black Experience: color, class, culture, and gender</a:t>
            </a:r>
          </a:p>
          <a:p>
            <a:pPr marL="457200" indent="-457200" eaLnBrk="1" hangingPunct="1">
              <a:buFontTx/>
              <a:buAutoNum type="arabicPeriod"/>
              <a:defRPr/>
            </a:pPr>
            <a:r>
              <a:rPr lang="en-US" sz="2000" b="1" dirty="0">
                <a:latin typeface="Times New Roman" panose="02020603050405020304" pitchFamily="18" charset="0"/>
                <a:cs typeface="Times New Roman" panose="02020603050405020304" pitchFamily="18" charset="0"/>
              </a:rPr>
              <a:t>There have been five Black ideological traditions: Black liberation theory,</a:t>
            </a:r>
          </a:p>
          <a:p>
            <a:pPr eaLnBrk="1" hangingPunct="1">
              <a:defRPr/>
            </a:pPr>
            <a:r>
              <a:rPr lang="en-US" sz="2000" b="1" dirty="0">
                <a:latin typeface="Times New Roman" panose="02020603050405020304" pitchFamily="18" charset="0"/>
                <a:cs typeface="Times New Roman" panose="02020603050405020304" pitchFamily="18" charset="0"/>
              </a:rPr>
              <a:t>Pan Africanism, Black Nationalism, Womanism, and Socialism</a:t>
            </a:r>
          </a:p>
          <a:p>
            <a:pPr marL="457200" indent="-457200" eaLnBrk="1" hangingPunct="1">
              <a:buFontTx/>
              <a:buAutoNum type="arabicPeriod" startAt="4"/>
              <a:defRPr/>
            </a:pPr>
            <a:r>
              <a:rPr lang="en-US" sz="2000" b="1" dirty="0">
                <a:latin typeface="Times New Roman" panose="02020603050405020304" pitchFamily="18" charset="0"/>
                <a:cs typeface="Times New Roman" panose="02020603050405020304" pitchFamily="18" charset="0"/>
              </a:rPr>
              <a:t>There have been three great debates: Emancipation debate, </a:t>
            </a:r>
          </a:p>
          <a:p>
            <a:pPr eaLnBrk="1" hangingPunct="1">
              <a:defRPr/>
            </a:pPr>
            <a:r>
              <a:rPr lang="en-US" sz="2000" b="1" dirty="0">
                <a:latin typeface="Times New Roman" panose="02020603050405020304" pitchFamily="18" charset="0"/>
                <a:cs typeface="Times New Roman" panose="02020603050405020304" pitchFamily="18" charset="0"/>
              </a:rPr>
              <a:t>self-determination debate, and the Black liberation debate</a:t>
            </a:r>
          </a:p>
          <a:p>
            <a:pPr lvl="1" eaLnBrk="1" hangingPunct="1">
              <a:defRPr/>
            </a:pPr>
            <a:endParaRPr lang="en-US" sz="2000" b="1" dirty="0">
              <a:latin typeface="Times New Roman" panose="02020603050405020304" pitchFamily="18" charset="0"/>
              <a:cs typeface="Times New Roman" panose="02020603050405020304" pitchFamily="18" charset="0"/>
            </a:endParaRPr>
          </a:p>
        </p:txBody>
      </p:sp>
      <p:pic>
        <p:nvPicPr>
          <p:cNvPr id="43011" name="Picture 3" descr="A group of people holding their fists up&#10;&#10;Description automatically generated">
            <a:extLst>
              <a:ext uri="{FF2B5EF4-FFF2-40B4-BE49-F238E27FC236}">
                <a16:creationId xmlns:a16="http://schemas.microsoft.com/office/drawing/2014/main" id="{E23A29CA-348C-3D36-0E47-A9B0D671A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75" y="-142875"/>
            <a:ext cx="610235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A poster of a person with glasses&#10;&#10;Description automatically generated">
            <a:extLst>
              <a:ext uri="{FF2B5EF4-FFF2-40B4-BE49-F238E27FC236}">
                <a16:creationId xmlns:a16="http://schemas.microsoft.com/office/drawing/2014/main" id="{6C18DA7B-0E7E-78AF-24F5-052B7A622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0"/>
            <a:ext cx="2989262"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22B54BD-7753-0044-4316-382F83DAC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834" t="18628" r="22501"/>
          <a:stretch>
            <a:fillRect/>
          </a:stretch>
        </p:blipFill>
        <p:spPr bwMode="auto">
          <a:xfrm>
            <a:off x="304800" y="112713"/>
            <a:ext cx="8642350" cy="65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a:extLst>
              <a:ext uri="{FF2B5EF4-FFF2-40B4-BE49-F238E27FC236}">
                <a16:creationId xmlns:a16="http://schemas.microsoft.com/office/drawing/2014/main" id="{96211F59-F85D-BB52-5254-CB1B5A86D513}"/>
              </a:ext>
            </a:extLst>
          </p:cNvPr>
          <p:cNvSpPr txBox="1">
            <a:spLocks noChangeArrowheads="1"/>
          </p:cNvSpPr>
          <p:nvPr/>
        </p:nvSpPr>
        <p:spPr bwMode="auto">
          <a:xfrm>
            <a:off x="152400" y="228600"/>
            <a:ext cx="9296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Amasis MT Pro Black" pitchFamily="18" charset="0"/>
              </a:rPr>
              <a:t>“Freedom is the recognition of necessity.”</a:t>
            </a:r>
          </a:p>
          <a:p>
            <a:pPr eaLnBrk="1" hangingPunct="1">
              <a:spcBef>
                <a:spcPct val="0"/>
              </a:spcBef>
              <a:buFontTx/>
              <a:buNone/>
            </a:pPr>
            <a:r>
              <a:rPr lang="en-US" altLang="en-US">
                <a:latin typeface="Amasis MT Pro Black" pitchFamily="18" charset="0"/>
              </a:rPr>
              <a:t>— </a:t>
            </a:r>
            <a:r>
              <a:rPr lang="en-US" altLang="en-US">
                <a:latin typeface="Amasis MT Pro Black" pitchFamily="18" charset="0"/>
                <a:hlinkClick r:id="rId2"/>
              </a:rPr>
              <a:t>Friedrick Engels</a:t>
            </a:r>
            <a:endParaRPr lang="en-US" altLang="en-US">
              <a:latin typeface="Amasis MT Pro Black" pitchFamily="18" charset="0"/>
            </a:endParaRPr>
          </a:p>
        </p:txBody>
      </p:sp>
      <p:pic>
        <p:nvPicPr>
          <p:cNvPr id="8195" name="Picture 6" descr="A group of people working in the woods&#10;&#10;Description automatically generated">
            <a:extLst>
              <a:ext uri="{FF2B5EF4-FFF2-40B4-BE49-F238E27FC236}">
                <a16:creationId xmlns:a16="http://schemas.microsoft.com/office/drawing/2014/main" id="{80F83FA8-591D-6413-1B17-39B4929AF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333"/>
          <a:stretch>
            <a:fillRect/>
          </a:stretch>
        </p:blipFill>
        <p:spPr bwMode="auto">
          <a:xfrm>
            <a:off x="381000" y="1485900"/>
            <a:ext cx="838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990439B-43C2-9D9F-7C7B-A2808305D92A}"/>
              </a:ext>
            </a:extLst>
          </p:cNvPr>
          <p:cNvSpPr>
            <a:spLocks noGrp="1" noChangeArrowheads="1"/>
          </p:cNvSpPr>
          <p:nvPr>
            <p:ph type="body" idx="1"/>
          </p:nvPr>
        </p:nvSpPr>
        <p:spPr>
          <a:xfrm>
            <a:off x="1219200" y="1852613"/>
            <a:ext cx="7010400" cy="4524375"/>
          </a:xfrm>
        </p:spPr>
        <p:txBody>
          <a:bodyPr/>
          <a:lstStyle/>
          <a:p>
            <a:pPr eaLnBrk="1" hangingPunct="1">
              <a:lnSpc>
                <a:spcPct val="90000"/>
              </a:lnSpc>
              <a:buFontTx/>
              <a:buNone/>
            </a:pPr>
            <a:r>
              <a:rPr lang="en-US" altLang="en-US" sz="2800" b="1"/>
              <a:t>Africa</a:t>
            </a:r>
          </a:p>
          <a:p>
            <a:pPr eaLnBrk="1" hangingPunct="1">
              <a:lnSpc>
                <a:spcPct val="90000"/>
              </a:lnSpc>
              <a:buFontTx/>
              <a:buNone/>
            </a:pPr>
            <a:r>
              <a:rPr lang="en-US" altLang="en-US" sz="2800" b="1"/>
              <a:t>					         Slave trade</a:t>
            </a:r>
          </a:p>
          <a:p>
            <a:pPr eaLnBrk="1" hangingPunct="1">
              <a:lnSpc>
                <a:spcPct val="90000"/>
              </a:lnSpc>
              <a:buFontTx/>
              <a:buNone/>
            </a:pPr>
            <a:r>
              <a:rPr lang="en-US" altLang="en-US" sz="2800" b="1"/>
              <a:t>Slavery</a:t>
            </a:r>
          </a:p>
          <a:p>
            <a:pPr eaLnBrk="1" hangingPunct="1">
              <a:lnSpc>
                <a:spcPct val="90000"/>
              </a:lnSpc>
              <a:buFontTx/>
              <a:buNone/>
            </a:pPr>
            <a:r>
              <a:rPr lang="en-US" altLang="en-US" sz="2800" b="1"/>
              <a:t>					     Emancipation</a:t>
            </a:r>
          </a:p>
          <a:p>
            <a:pPr eaLnBrk="1" hangingPunct="1">
              <a:lnSpc>
                <a:spcPct val="90000"/>
              </a:lnSpc>
              <a:buFontTx/>
              <a:buNone/>
            </a:pPr>
            <a:r>
              <a:rPr lang="en-US" altLang="en-US" sz="2800" b="1"/>
              <a:t>Rural tenancy</a:t>
            </a:r>
          </a:p>
          <a:p>
            <a:pPr eaLnBrk="1" hangingPunct="1">
              <a:lnSpc>
                <a:spcPct val="90000"/>
              </a:lnSpc>
              <a:buFontTx/>
              <a:buNone/>
            </a:pPr>
            <a:r>
              <a:rPr lang="en-US" altLang="en-US" sz="2800" b="1"/>
              <a:t>					Great migrations</a:t>
            </a:r>
          </a:p>
          <a:p>
            <a:pPr eaLnBrk="1" hangingPunct="1">
              <a:lnSpc>
                <a:spcPct val="90000"/>
              </a:lnSpc>
              <a:buFontTx/>
              <a:buNone/>
            </a:pPr>
            <a:r>
              <a:rPr lang="en-US" altLang="en-US" sz="2800" b="1"/>
              <a:t>Urban industry</a:t>
            </a:r>
          </a:p>
          <a:p>
            <a:pPr eaLnBrk="1" hangingPunct="1">
              <a:lnSpc>
                <a:spcPct val="90000"/>
              </a:lnSpc>
              <a:buFontTx/>
              <a:buNone/>
            </a:pPr>
            <a:r>
              <a:rPr lang="en-US" altLang="en-US" sz="2800" b="1"/>
              <a:t>					 Structural crisis</a:t>
            </a:r>
          </a:p>
          <a:p>
            <a:pPr eaLnBrk="1" hangingPunct="1">
              <a:lnSpc>
                <a:spcPct val="90000"/>
              </a:lnSpc>
              <a:buFontTx/>
              <a:buNone/>
            </a:pPr>
            <a:r>
              <a:rPr lang="en-US" altLang="en-US" sz="2800" b="1"/>
              <a:t>Information society</a:t>
            </a:r>
          </a:p>
          <a:p>
            <a:pPr eaLnBrk="1" hangingPunct="1">
              <a:lnSpc>
                <a:spcPct val="90000"/>
              </a:lnSpc>
              <a:buFontTx/>
              <a:buNone/>
            </a:pPr>
            <a:endParaRPr lang="en-US" altLang="en-US" sz="2800" b="1"/>
          </a:p>
          <a:p>
            <a:pPr eaLnBrk="1" hangingPunct="1">
              <a:lnSpc>
                <a:spcPct val="90000"/>
              </a:lnSpc>
              <a:buFontTx/>
              <a:buNone/>
            </a:pPr>
            <a:endParaRPr lang="en-US" altLang="en-US" sz="2800" b="1"/>
          </a:p>
        </p:txBody>
      </p:sp>
      <p:sp>
        <p:nvSpPr>
          <p:cNvPr id="9219" name="Rectangle 3">
            <a:extLst>
              <a:ext uri="{FF2B5EF4-FFF2-40B4-BE49-F238E27FC236}">
                <a16:creationId xmlns:a16="http://schemas.microsoft.com/office/drawing/2014/main" id="{6D60DCFC-2648-E04F-A84A-AC105E2182D5}"/>
              </a:ext>
            </a:extLst>
          </p:cNvPr>
          <p:cNvSpPr>
            <a:spLocks noGrp="1" noChangeArrowheads="1"/>
          </p:cNvSpPr>
          <p:nvPr>
            <p:ph type="title"/>
          </p:nvPr>
        </p:nvSpPr>
        <p:spPr>
          <a:xfrm>
            <a:off x="0" y="274638"/>
            <a:ext cx="9144000" cy="1143000"/>
          </a:xfrm>
        </p:spPr>
        <p:txBody>
          <a:bodyPr/>
          <a:lstStyle/>
          <a:p>
            <a:pPr eaLnBrk="1" hangingPunct="1"/>
            <a:r>
              <a:rPr lang="en-US" altLang="en-US" sz="4000" b="1"/>
              <a:t>The objectivity of Black history:</a:t>
            </a:r>
            <a:br>
              <a:rPr lang="en-US" altLang="en-US" sz="4000"/>
            </a:br>
            <a:r>
              <a:rPr lang="en-US" altLang="en-US" sz="2400" b="1"/>
              <a:t>modes of social cohesion, modes of social disruption</a:t>
            </a:r>
          </a:p>
        </p:txBody>
      </p:sp>
      <p:sp>
        <p:nvSpPr>
          <p:cNvPr id="9220" name="Line 4">
            <a:extLst>
              <a:ext uri="{FF2B5EF4-FFF2-40B4-BE49-F238E27FC236}">
                <a16:creationId xmlns:a16="http://schemas.microsoft.com/office/drawing/2014/main" id="{41F6B5C0-B34E-FB25-7837-7981EFEE1CC2}"/>
              </a:ext>
            </a:extLst>
          </p:cNvPr>
          <p:cNvSpPr>
            <a:spLocks noChangeShapeType="1"/>
          </p:cNvSpPr>
          <p:nvPr/>
        </p:nvSpPr>
        <p:spPr bwMode="auto">
          <a:xfrm>
            <a:off x="2438400" y="2057400"/>
            <a:ext cx="3200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1" name="Line 5">
            <a:extLst>
              <a:ext uri="{FF2B5EF4-FFF2-40B4-BE49-F238E27FC236}">
                <a16:creationId xmlns:a16="http://schemas.microsoft.com/office/drawing/2014/main" id="{475A1F9D-955B-9544-DF04-D11C7F5CAAAD}"/>
              </a:ext>
            </a:extLst>
          </p:cNvPr>
          <p:cNvSpPr>
            <a:spLocks noChangeShapeType="1"/>
          </p:cNvSpPr>
          <p:nvPr/>
        </p:nvSpPr>
        <p:spPr bwMode="auto">
          <a:xfrm>
            <a:off x="2743200" y="3048000"/>
            <a:ext cx="2590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2" name="Line 6">
            <a:extLst>
              <a:ext uri="{FF2B5EF4-FFF2-40B4-BE49-F238E27FC236}">
                <a16:creationId xmlns:a16="http://schemas.microsoft.com/office/drawing/2014/main" id="{649FDBA2-6FA7-8744-9959-C72480B7F437}"/>
              </a:ext>
            </a:extLst>
          </p:cNvPr>
          <p:cNvSpPr>
            <a:spLocks noChangeShapeType="1"/>
          </p:cNvSpPr>
          <p:nvPr/>
        </p:nvSpPr>
        <p:spPr bwMode="auto">
          <a:xfrm>
            <a:off x="3810000" y="3962400"/>
            <a:ext cx="1066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3" name="Line 7">
            <a:extLst>
              <a:ext uri="{FF2B5EF4-FFF2-40B4-BE49-F238E27FC236}">
                <a16:creationId xmlns:a16="http://schemas.microsoft.com/office/drawing/2014/main" id="{C1998D68-FB60-AA15-5CA1-BE6A1E4ED363}"/>
              </a:ext>
            </a:extLst>
          </p:cNvPr>
          <p:cNvSpPr>
            <a:spLocks noChangeShapeType="1"/>
          </p:cNvSpPr>
          <p:nvPr/>
        </p:nvSpPr>
        <p:spPr bwMode="auto">
          <a:xfrm>
            <a:off x="3962400" y="4876800"/>
            <a:ext cx="990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4" name="Line 8">
            <a:extLst>
              <a:ext uri="{FF2B5EF4-FFF2-40B4-BE49-F238E27FC236}">
                <a16:creationId xmlns:a16="http://schemas.microsoft.com/office/drawing/2014/main" id="{5600FCB5-9356-B34B-2605-CD48664FA579}"/>
              </a:ext>
            </a:extLst>
          </p:cNvPr>
          <p:cNvSpPr>
            <a:spLocks noChangeShapeType="1"/>
          </p:cNvSpPr>
          <p:nvPr/>
        </p:nvSpPr>
        <p:spPr bwMode="auto">
          <a:xfrm flipH="1">
            <a:off x="2743200" y="2590800"/>
            <a:ext cx="2895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5" name="Line 9">
            <a:extLst>
              <a:ext uri="{FF2B5EF4-FFF2-40B4-BE49-F238E27FC236}">
                <a16:creationId xmlns:a16="http://schemas.microsoft.com/office/drawing/2014/main" id="{E4A08F31-CAF9-CF0C-4D79-30A5C11F971F}"/>
              </a:ext>
            </a:extLst>
          </p:cNvPr>
          <p:cNvSpPr>
            <a:spLocks noChangeShapeType="1"/>
          </p:cNvSpPr>
          <p:nvPr/>
        </p:nvSpPr>
        <p:spPr bwMode="auto">
          <a:xfrm flipH="1">
            <a:off x="3810000" y="3505200"/>
            <a:ext cx="15240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6" name="Line 10">
            <a:extLst>
              <a:ext uri="{FF2B5EF4-FFF2-40B4-BE49-F238E27FC236}">
                <a16:creationId xmlns:a16="http://schemas.microsoft.com/office/drawing/2014/main" id="{8233837D-F7E2-94AC-B7D6-4B707C327D56}"/>
              </a:ext>
            </a:extLst>
          </p:cNvPr>
          <p:cNvSpPr>
            <a:spLocks noChangeShapeType="1"/>
          </p:cNvSpPr>
          <p:nvPr/>
        </p:nvSpPr>
        <p:spPr bwMode="auto">
          <a:xfrm flipH="1">
            <a:off x="3962400" y="4495800"/>
            <a:ext cx="990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7" name="Line 11">
            <a:extLst>
              <a:ext uri="{FF2B5EF4-FFF2-40B4-BE49-F238E27FC236}">
                <a16:creationId xmlns:a16="http://schemas.microsoft.com/office/drawing/2014/main" id="{95726EC2-D336-28A0-C09E-C198C9ACE9BB}"/>
              </a:ext>
            </a:extLst>
          </p:cNvPr>
          <p:cNvSpPr>
            <a:spLocks noChangeShapeType="1"/>
          </p:cNvSpPr>
          <p:nvPr/>
        </p:nvSpPr>
        <p:spPr bwMode="auto">
          <a:xfrm flipH="1">
            <a:off x="4648200" y="5410200"/>
            <a:ext cx="304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37C7CF3-616E-1F8E-0ADE-B2A17E7D35C4}"/>
              </a:ext>
            </a:extLst>
          </p:cNvPr>
          <p:cNvSpPr>
            <a:spLocks noGrp="1" noChangeArrowheads="1"/>
          </p:cNvSpPr>
          <p:nvPr>
            <p:ph type="ctrTitle"/>
          </p:nvPr>
        </p:nvSpPr>
        <p:spPr>
          <a:xfrm>
            <a:off x="76200" y="533400"/>
            <a:ext cx="4953000" cy="2590800"/>
          </a:xfrm>
        </p:spPr>
        <p:txBody>
          <a:bodyPr anchor="ctr"/>
          <a:lstStyle/>
          <a:p>
            <a:pPr algn="l" eaLnBrk="1" hangingPunct="1"/>
            <a:r>
              <a:rPr lang="en-US" altLang="en-US" b="1"/>
              <a:t>The </a:t>
            </a:r>
            <a:br>
              <a:rPr lang="en-US" altLang="en-US" b="1"/>
            </a:br>
            <a:r>
              <a:rPr lang="en-US" altLang="en-US" b="1"/>
              <a:t>Black </a:t>
            </a:r>
            <a:br>
              <a:rPr lang="en-US" altLang="en-US" b="1"/>
            </a:br>
            <a:r>
              <a:rPr lang="en-US" altLang="en-US" b="1"/>
              <a:t>Experience</a:t>
            </a:r>
            <a:br>
              <a:rPr lang="en-US" altLang="en-US" b="1"/>
            </a:br>
            <a:endParaRPr lang="en-US" altLang="en-US" b="1"/>
          </a:p>
        </p:txBody>
      </p:sp>
      <p:sp>
        <p:nvSpPr>
          <p:cNvPr id="10243" name="Rectangle 3">
            <a:extLst>
              <a:ext uri="{FF2B5EF4-FFF2-40B4-BE49-F238E27FC236}">
                <a16:creationId xmlns:a16="http://schemas.microsoft.com/office/drawing/2014/main" id="{FC780DF9-9205-F8A1-8BFC-333849F4F7A6}"/>
              </a:ext>
            </a:extLst>
          </p:cNvPr>
          <p:cNvSpPr>
            <a:spLocks noGrp="1" noChangeArrowheads="1"/>
          </p:cNvSpPr>
          <p:nvPr>
            <p:ph type="subTitle" idx="1"/>
          </p:nvPr>
        </p:nvSpPr>
        <p:spPr>
          <a:xfrm>
            <a:off x="76200" y="2971800"/>
            <a:ext cx="5334000" cy="2819400"/>
          </a:xfrm>
        </p:spPr>
        <p:txBody>
          <a:bodyPr/>
          <a:lstStyle/>
          <a:p>
            <a:pPr algn="l" eaLnBrk="1" hangingPunct="1"/>
            <a:r>
              <a:rPr lang="en-US" altLang="en-US" sz="3200" b="1" u="sng"/>
              <a:t>Objective</a:t>
            </a:r>
            <a:r>
              <a:rPr lang="en-US" altLang="en-US" sz="3200" b="1"/>
              <a:t>		</a:t>
            </a:r>
            <a:endParaRPr lang="en-US" altLang="en-US" sz="3200" b="1" u="sng"/>
          </a:p>
          <a:p>
            <a:pPr algn="l" eaLnBrk="1" hangingPunct="1"/>
            <a:r>
              <a:rPr lang="en-US" altLang="en-US" sz="3200" b="1"/>
              <a:t>Color (Biology)	</a:t>
            </a:r>
          </a:p>
          <a:p>
            <a:pPr algn="l" eaLnBrk="1" hangingPunct="1"/>
            <a:r>
              <a:rPr lang="en-US" altLang="en-US" sz="3200" b="1"/>
              <a:t>Class (Political economy)</a:t>
            </a:r>
          </a:p>
          <a:p>
            <a:pPr algn="l" eaLnBrk="1" hangingPunct="1"/>
            <a:r>
              <a:rPr lang="en-US" altLang="en-US" sz="3200" b="1"/>
              <a:t>Culture (Community)</a:t>
            </a:r>
          </a:p>
          <a:p>
            <a:pPr algn="l" eaLnBrk="1" hangingPunct="1"/>
            <a:r>
              <a:rPr lang="en-US" altLang="en-US" sz="3200" b="1"/>
              <a:t>Gender (Community)</a:t>
            </a:r>
          </a:p>
        </p:txBody>
      </p:sp>
      <p:sp>
        <p:nvSpPr>
          <p:cNvPr id="10244" name="Text Box 4">
            <a:extLst>
              <a:ext uri="{FF2B5EF4-FFF2-40B4-BE49-F238E27FC236}">
                <a16:creationId xmlns:a16="http://schemas.microsoft.com/office/drawing/2014/main" id="{6F52B8AE-5D2E-530C-744B-F48786BAFFC6}"/>
              </a:ext>
            </a:extLst>
          </p:cNvPr>
          <p:cNvSpPr txBox="1">
            <a:spLocks noChangeArrowheads="1"/>
          </p:cNvSpPr>
          <p:nvPr/>
        </p:nvSpPr>
        <p:spPr bwMode="auto">
          <a:xfrm>
            <a:off x="739775" y="5638800"/>
            <a:ext cx="8251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b="1" u="sng"/>
              <a:t>Subjective</a:t>
            </a:r>
          </a:p>
          <a:p>
            <a:pPr algn="r" eaLnBrk="1" hangingPunct="1">
              <a:spcBef>
                <a:spcPct val="0"/>
              </a:spcBef>
              <a:buFontTx/>
              <a:buNone/>
            </a:pPr>
            <a:r>
              <a:rPr lang="en-US" altLang="en-US" b="1"/>
              <a:t>Consciousness (Psychology, Philosophy)</a:t>
            </a:r>
          </a:p>
        </p:txBody>
      </p:sp>
      <p:pic>
        <p:nvPicPr>
          <p:cNvPr id="10245" name="Picture 6">
            <a:extLst>
              <a:ext uri="{FF2B5EF4-FFF2-40B4-BE49-F238E27FC236}">
                <a16:creationId xmlns:a16="http://schemas.microsoft.com/office/drawing/2014/main" id="{B67EA259-A693-99A8-BCD3-EA09A3CFA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76200"/>
            <a:ext cx="3797300" cy="51816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978F8CA-7BFD-E7C4-DF30-D857EA16D439}"/>
              </a:ext>
            </a:extLst>
          </p:cNvPr>
          <p:cNvSpPr>
            <a:spLocks noGrp="1" noChangeArrowheads="1"/>
          </p:cNvSpPr>
          <p:nvPr>
            <p:ph type="ctrTitle"/>
          </p:nvPr>
        </p:nvSpPr>
        <p:spPr>
          <a:xfrm>
            <a:off x="5181600" y="304800"/>
            <a:ext cx="3886200" cy="6248400"/>
          </a:xfrm>
        </p:spPr>
        <p:txBody>
          <a:bodyPr anchor="ctr"/>
          <a:lstStyle/>
          <a:p>
            <a:pPr algn="l" eaLnBrk="1" hangingPunct="1"/>
            <a:r>
              <a:rPr lang="en-US" altLang="en-US" sz="4400"/>
              <a:t>Many Black people wonder what would happen if we could flip the script, and reverse roles with white people.</a:t>
            </a:r>
          </a:p>
        </p:txBody>
      </p:sp>
      <p:pic>
        <p:nvPicPr>
          <p:cNvPr id="11267" name="Picture 5">
            <a:extLst>
              <a:ext uri="{FF2B5EF4-FFF2-40B4-BE49-F238E27FC236}">
                <a16:creationId xmlns:a16="http://schemas.microsoft.com/office/drawing/2014/main" id="{67348499-605E-FEF4-2EF0-2224CF838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012" t="4381" r="25426" b="7649"/>
          <a:stretch>
            <a:fillRect/>
          </a:stretch>
        </p:blipFill>
        <p:spPr bwMode="auto">
          <a:xfrm>
            <a:off x="152400" y="381000"/>
            <a:ext cx="4879975" cy="61722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13038</TotalTime>
  <Words>651</Words>
  <Application>Microsoft Office PowerPoint</Application>
  <PresentationFormat>On-screen Show (4:3)</PresentationFormat>
  <Paragraphs>97</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Amasis MT Pro Black</vt:lpstr>
      <vt:lpstr>Times New Roman</vt:lpstr>
      <vt:lpstr>Cooper Black</vt:lpstr>
      <vt:lpstr>Wingdings</vt:lpstr>
      <vt:lpstr>Default Design</vt:lpstr>
      <vt:lpstr>PowerPoint Presentation</vt:lpstr>
      <vt:lpstr>PowerPoint Presentation</vt:lpstr>
      <vt:lpstr>PowerPoint Presentation</vt:lpstr>
      <vt:lpstr>Epistemology</vt:lpstr>
      <vt:lpstr>PowerPoint Presentation</vt:lpstr>
      <vt:lpstr>PowerPoint Presentation</vt:lpstr>
      <vt:lpstr>The objectivity of Black history: modes of social cohesion, modes of social disruption</vt:lpstr>
      <vt:lpstr>The  Black  Experience </vt:lpstr>
      <vt:lpstr>Many Black people wonder what would happen if we could flip the script, and reverse roles with white people.</vt:lpstr>
      <vt:lpstr>Class consciousness</vt:lpstr>
      <vt:lpstr>PowerPoint Presentation</vt:lpstr>
      <vt:lpstr>PowerPoint Presentation</vt:lpstr>
      <vt:lpstr>PowerPoint Presentation</vt:lpstr>
      <vt:lpstr>Main Black  ideologies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21st century consciousness?</vt:lpstr>
      <vt:lpstr>PowerPoint Presentation</vt:lpstr>
    </vt:vector>
  </TitlesOfParts>
  <Company>University of Toledo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abdul</dc:creator>
  <cp:lastModifiedBy>Williams, Kate</cp:lastModifiedBy>
  <cp:revision>82</cp:revision>
  <cp:lastPrinted>2023-08-03T19:38:33Z</cp:lastPrinted>
  <dcterms:created xsi:type="dcterms:W3CDTF">2007-09-23T19:10:39Z</dcterms:created>
  <dcterms:modified xsi:type="dcterms:W3CDTF">2023-09-23T18:06:45Z</dcterms:modified>
</cp:coreProperties>
</file>