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19" r:id="rId2"/>
    <p:sldId id="290" r:id="rId3"/>
    <p:sldId id="292" r:id="rId4"/>
    <p:sldId id="298" r:id="rId5"/>
    <p:sldId id="293" r:id="rId6"/>
    <p:sldId id="266" r:id="rId7"/>
    <p:sldId id="291" r:id="rId8"/>
    <p:sldId id="265" r:id="rId9"/>
    <p:sldId id="262" r:id="rId10"/>
    <p:sldId id="268" r:id="rId11"/>
    <p:sldId id="263" r:id="rId12"/>
    <p:sldId id="297" r:id="rId13"/>
    <p:sldId id="286" r:id="rId14"/>
    <p:sldId id="256" r:id="rId15"/>
    <p:sldId id="260" r:id="rId16"/>
    <p:sldId id="296" r:id="rId17"/>
    <p:sldId id="283" r:id="rId18"/>
    <p:sldId id="261" r:id="rId19"/>
    <p:sldId id="282" r:id="rId20"/>
    <p:sldId id="281" r:id="rId21"/>
    <p:sldId id="269" r:id="rId22"/>
    <p:sldId id="270" r:id="rId23"/>
    <p:sldId id="320" r:id="rId24"/>
    <p:sldId id="287" r:id="rId25"/>
    <p:sldId id="288" r:id="rId26"/>
    <p:sldId id="309" r:id="rId27"/>
    <p:sldId id="284" r:id="rId28"/>
    <p:sldId id="285" r:id="rId29"/>
    <p:sldId id="306" r:id="rId30"/>
    <p:sldId id="307" r:id="rId31"/>
    <p:sldId id="313" r:id="rId32"/>
    <p:sldId id="303" r:id="rId33"/>
    <p:sldId id="271" r:id="rId34"/>
    <p:sldId id="304" r:id="rId35"/>
    <p:sldId id="295" r:id="rId36"/>
    <p:sldId id="305" r:id="rId37"/>
    <p:sldId id="299" r:id="rId38"/>
    <p:sldId id="301" r:id="rId39"/>
    <p:sldId id="302" r:id="rId40"/>
    <p:sldId id="300" r:id="rId41"/>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3518" y="67"/>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B3B30D0-5167-DF9F-0E75-509606BDFB8B}"/>
              </a:ext>
            </a:extLst>
          </p:cNvPr>
          <p:cNvSpPr>
            <a:spLocks noGrp="1" noChangeArrowheads="1"/>
          </p:cNvSpPr>
          <p:nvPr>
            <p:ph type="hdr" sz="quarter"/>
          </p:nvPr>
        </p:nvSpPr>
        <p:spPr bwMode="auto">
          <a:xfrm>
            <a:off x="0"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eaLnBrk="1" hangingPunct="1">
              <a:defRPr sz="1200"/>
            </a:lvl1pPr>
          </a:lstStyle>
          <a:p>
            <a:pPr>
              <a:defRPr/>
            </a:pPr>
            <a:endParaRPr lang="en-US" altLang="en-US"/>
          </a:p>
        </p:txBody>
      </p:sp>
      <p:sp>
        <p:nvSpPr>
          <p:cNvPr id="40963" name="Rectangle 3">
            <a:extLst>
              <a:ext uri="{FF2B5EF4-FFF2-40B4-BE49-F238E27FC236}">
                <a16:creationId xmlns:a16="http://schemas.microsoft.com/office/drawing/2014/main" id="{E6E694A5-84FC-9051-7A14-DFA036E75293}"/>
              </a:ext>
            </a:extLst>
          </p:cNvPr>
          <p:cNvSpPr>
            <a:spLocks noGrp="1" noChangeArrowheads="1"/>
          </p:cNvSpPr>
          <p:nvPr>
            <p:ph type="dt" sz="quarter" idx="1"/>
          </p:nvPr>
        </p:nvSpPr>
        <p:spPr bwMode="auto">
          <a:xfrm>
            <a:off x="4022725"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algn="r" eaLnBrk="1" hangingPunct="1">
              <a:defRPr sz="1200"/>
            </a:lvl1pPr>
          </a:lstStyle>
          <a:p>
            <a:pPr>
              <a:defRPr/>
            </a:pPr>
            <a:endParaRPr lang="en-US" altLang="en-US"/>
          </a:p>
        </p:txBody>
      </p:sp>
      <p:sp>
        <p:nvSpPr>
          <p:cNvPr id="40964" name="Rectangle 4">
            <a:extLst>
              <a:ext uri="{FF2B5EF4-FFF2-40B4-BE49-F238E27FC236}">
                <a16:creationId xmlns:a16="http://schemas.microsoft.com/office/drawing/2014/main" id="{C9ACBEA6-29AF-5F9D-A5A1-E8C20307E4F8}"/>
              </a:ext>
            </a:extLst>
          </p:cNvPr>
          <p:cNvSpPr>
            <a:spLocks noGrp="1" noChangeArrowheads="1"/>
          </p:cNvSpPr>
          <p:nvPr>
            <p:ph type="ftr" sz="quarter" idx="2"/>
          </p:nvPr>
        </p:nvSpPr>
        <p:spPr bwMode="auto">
          <a:xfrm>
            <a:off x="0"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eaLnBrk="1" hangingPunct="1">
              <a:defRPr sz="1200"/>
            </a:lvl1pPr>
          </a:lstStyle>
          <a:p>
            <a:pPr>
              <a:defRPr/>
            </a:pPr>
            <a:endParaRPr lang="en-US" altLang="en-US"/>
          </a:p>
        </p:txBody>
      </p:sp>
      <p:sp>
        <p:nvSpPr>
          <p:cNvPr id="40965" name="Rectangle 5">
            <a:extLst>
              <a:ext uri="{FF2B5EF4-FFF2-40B4-BE49-F238E27FC236}">
                <a16:creationId xmlns:a16="http://schemas.microsoft.com/office/drawing/2014/main" id="{D2E48ABE-80AB-647B-FABA-40CFCD15A223}"/>
              </a:ext>
            </a:extLst>
          </p:cNvPr>
          <p:cNvSpPr>
            <a:spLocks noGrp="1" noChangeArrowheads="1"/>
          </p:cNvSpPr>
          <p:nvPr>
            <p:ph type="sldNum" sz="quarter" idx="3"/>
          </p:nvPr>
        </p:nvSpPr>
        <p:spPr bwMode="auto">
          <a:xfrm>
            <a:off x="4022725"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algn="r" eaLnBrk="1" hangingPunct="1">
              <a:defRPr sz="1200"/>
            </a:lvl1pPr>
          </a:lstStyle>
          <a:p>
            <a:pPr>
              <a:defRPr/>
            </a:pPr>
            <a:fld id="{1ABDD618-C513-47E8-9991-8D896A5605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960CA-12A6-368A-BC22-45D5BF41EB2E}"/>
              </a:ext>
            </a:extLst>
          </p:cNvPr>
          <p:cNvSpPr>
            <a:spLocks noGrp="1"/>
          </p:cNvSpPr>
          <p:nvPr>
            <p:ph type="hdr" sz="quarter"/>
          </p:nvPr>
        </p:nvSpPr>
        <p:spPr>
          <a:xfrm>
            <a:off x="0" y="0"/>
            <a:ext cx="3078163" cy="471488"/>
          </a:xfrm>
          <a:prstGeom prst="rect">
            <a:avLst/>
          </a:prstGeom>
        </p:spPr>
        <p:txBody>
          <a:bodyPr vert="horz" lIns="94229" tIns="47114" rIns="94229" bIns="47114"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5DF4CF8D-A7F2-4CE3-9CE1-90FF4DA222E4}"/>
              </a:ext>
            </a:extLst>
          </p:cNvPr>
          <p:cNvSpPr>
            <a:spLocks noGrp="1"/>
          </p:cNvSpPr>
          <p:nvPr>
            <p:ph type="dt" idx="1"/>
          </p:nvPr>
        </p:nvSpPr>
        <p:spPr>
          <a:xfrm>
            <a:off x="4022725" y="0"/>
            <a:ext cx="3078163" cy="471488"/>
          </a:xfrm>
          <a:prstGeom prst="rect">
            <a:avLst/>
          </a:prstGeom>
        </p:spPr>
        <p:txBody>
          <a:bodyPr vert="horz" lIns="94229" tIns="47114" rIns="94229" bIns="47114" rtlCol="0"/>
          <a:lstStyle>
            <a:lvl1pPr algn="r">
              <a:defRPr sz="1200"/>
            </a:lvl1pPr>
          </a:lstStyle>
          <a:p>
            <a:pPr>
              <a:defRPr/>
            </a:pPr>
            <a:fld id="{1B8EAFC4-3ABF-4422-B211-9C95708A34CF}" type="datetimeFigureOut">
              <a:rPr lang="en-US"/>
              <a:pPr>
                <a:defRPr/>
              </a:pPr>
              <a:t>9/16/2023</a:t>
            </a:fld>
            <a:endParaRPr lang="en-US"/>
          </a:p>
        </p:txBody>
      </p:sp>
      <p:sp>
        <p:nvSpPr>
          <p:cNvPr id="4" name="Slide Image Placeholder 3">
            <a:extLst>
              <a:ext uri="{FF2B5EF4-FFF2-40B4-BE49-F238E27FC236}">
                <a16:creationId xmlns:a16="http://schemas.microsoft.com/office/drawing/2014/main" id="{A2EEA613-43FD-4FB0-4603-6F169523E7DF}"/>
              </a:ext>
            </a:extLst>
          </p:cNvPr>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a:extLst>
              <a:ext uri="{FF2B5EF4-FFF2-40B4-BE49-F238E27FC236}">
                <a16:creationId xmlns:a16="http://schemas.microsoft.com/office/drawing/2014/main" id="{B2B4A29B-7FF1-889C-93AC-032D2FE68C02}"/>
              </a:ext>
            </a:extLst>
          </p:cNvPr>
          <p:cNvSpPr>
            <a:spLocks noGrp="1"/>
          </p:cNvSpPr>
          <p:nvPr>
            <p:ph type="body" sz="quarter" idx="3"/>
          </p:nvPr>
        </p:nvSpPr>
        <p:spPr>
          <a:xfrm>
            <a:off x="709613" y="4518025"/>
            <a:ext cx="5683250" cy="3697288"/>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A616F3-E4FC-5022-18C1-1860F82773BF}"/>
              </a:ext>
            </a:extLst>
          </p:cNvPr>
          <p:cNvSpPr>
            <a:spLocks noGrp="1"/>
          </p:cNvSpPr>
          <p:nvPr>
            <p:ph type="ftr" sz="quarter" idx="4"/>
          </p:nvPr>
        </p:nvSpPr>
        <p:spPr>
          <a:xfrm>
            <a:off x="0" y="8916988"/>
            <a:ext cx="3078163" cy="471487"/>
          </a:xfrm>
          <a:prstGeom prst="rect">
            <a:avLst/>
          </a:prstGeom>
        </p:spPr>
        <p:txBody>
          <a:bodyPr vert="horz" lIns="94229" tIns="47114" rIns="94229" bIns="47114"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2D44A3B-8807-3934-53B2-B8F986958074}"/>
              </a:ext>
            </a:extLst>
          </p:cNvPr>
          <p:cNvSpPr>
            <a:spLocks noGrp="1"/>
          </p:cNvSpPr>
          <p:nvPr>
            <p:ph type="sldNum" sz="quarter" idx="5"/>
          </p:nvPr>
        </p:nvSpPr>
        <p:spPr>
          <a:xfrm>
            <a:off x="4022725" y="8916988"/>
            <a:ext cx="3078163" cy="471487"/>
          </a:xfrm>
          <a:prstGeom prst="rect">
            <a:avLst/>
          </a:prstGeom>
        </p:spPr>
        <p:txBody>
          <a:bodyPr vert="horz" lIns="94229" tIns="47114" rIns="94229" bIns="47114" rtlCol="0" anchor="b"/>
          <a:lstStyle>
            <a:lvl1pPr algn="r">
              <a:defRPr sz="1200"/>
            </a:lvl1pPr>
          </a:lstStyle>
          <a:p>
            <a:pPr>
              <a:defRPr/>
            </a:pPr>
            <a:fld id="{645B03B6-C5A0-4FAF-AC90-9D96BBED1CB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C41F36C-8054-3F1A-3DB7-CA55EF6C85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EB4B653D-2934-D6B9-5ACE-F5346C58E9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EA52AABC-BDCB-A856-0538-A148ECAB0F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8580B1-8D3E-41CB-8B04-452B313FD408}" type="slidenum">
              <a:rPr lang="en-US" altLang="en-US" smtClean="0"/>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B721B457-3012-74ED-C6C7-E60A787BDC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24BA78-FAFE-BB7C-E451-CF7880748B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262DE5-7A5A-481E-1E0B-5E52E88B6B62}"/>
              </a:ext>
            </a:extLst>
          </p:cNvPr>
          <p:cNvSpPr>
            <a:spLocks noGrp="1" noChangeArrowheads="1"/>
          </p:cNvSpPr>
          <p:nvPr>
            <p:ph type="sldNum" sz="quarter" idx="12"/>
          </p:nvPr>
        </p:nvSpPr>
        <p:spPr>
          <a:ln/>
        </p:spPr>
        <p:txBody>
          <a:bodyPr/>
          <a:lstStyle>
            <a:lvl1pPr>
              <a:defRPr/>
            </a:lvl1pPr>
          </a:lstStyle>
          <a:p>
            <a:pPr>
              <a:defRPr/>
            </a:pPr>
            <a:fld id="{7F84374E-B825-481D-AFF2-724649DF7FD9}" type="slidenum">
              <a:rPr lang="en-US" altLang="en-US"/>
              <a:pPr>
                <a:defRPr/>
              </a:pPr>
              <a:t>‹#›</a:t>
            </a:fld>
            <a:endParaRPr lang="en-US" altLang="en-US"/>
          </a:p>
        </p:txBody>
      </p:sp>
    </p:spTree>
    <p:extLst>
      <p:ext uri="{BB962C8B-B14F-4D97-AF65-F5344CB8AC3E}">
        <p14:creationId xmlns:p14="http://schemas.microsoft.com/office/powerpoint/2010/main" val="989455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AC3C3C-30F2-69FC-E344-532EECB42D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3FEC27-4F5C-2ECC-19FE-E207E05D86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538107-26B8-93EA-B195-5A687BE3963C}"/>
              </a:ext>
            </a:extLst>
          </p:cNvPr>
          <p:cNvSpPr>
            <a:spLocks noGrp="1" noChangeArrowheads="1"/>
          </p:cNvSpPr>
          <p:nvPr>
            <p:ph type="sldNum" sz="quarter" idx="12"/>
          </p:nvPr>
        </p:nvSpPr>
        <p:spPr>
          <a:ln/>
        </p:spPr>
        <p:txBody>
          <a:bodyPr/>
          <a:lstStyle>
            <a:lvl1pPr>
              <a:defRPr/>
            </a:lvl1pPr>
          </a:lstStyle>
          <a:p>
            <a:pPr>
              <a:defRPr/>
            </a:pPr>
            <a:fld id="{676D51E3-01F6-4F09-B5EF-EF36D314C3E4}" type="slidenum">
              <a:rPr lang="en-US" altLang="en-US"/>
              <a:pPr>
                <a:defRPr/>
              </a:pPr>
              <a:t>‹#›</a:t>
            </a:fld>
            <a:endParaRPr lang="en-US" altLang="en-US"/>
          </a:p>
        </p:txBody>
      </p:sp>
    </p:spTree>
    <p:extLst>
      <p:ext uri="{BB962C8B-B14F-4D97-AF65-F5344CB8AC3E}">
        <p14:creationId xmlns:p14="http://schemas.microsoft.com/office/powerpoint/2010/main" val="406277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E619A8-810B-2EC1-F799-772AA9E64B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321CAB-37F5-39D7-0B3B-8B636B45E5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140D6F-A82F-7C65-7788-0C30F78C4353}"/>
              </a:ext>
            </a:extLst>
          </p:cNvPr>
          <p:cNvSpPr>
            <a:spLocks noGrp="1" noChangeArrowheads="1"/>
          </p:cNvSpPr>
          <p:nvPr>
            <p:ph type="sldNum" sz="quarter" idx="12"/>
          </p:nvPr>
        </p:nvSpPr>
        <p:spPr>
          <a:ln/>
        </p:spPr>
        <p:txBody>
          <a:bodyPr/>
          <a:lstStyle>
            <a:lvl1pPr>
              <a:defRPr/>
            </a:lvl1pPr>
          </a:lstStyle>
          <a:p>
            <a:pPr>
              <a:defRPr/>
            </a:pPr>
            <a:fld id="{13E9CE6C-AAE0-4CB7-BCB9-297AAB57007B}" type="slidenum">
              <a:rPr lang="en-US" altLang="en-US"/>
              <a:pPr>
                <a:defRPr/>
              </a:pPr>
              <a:t>‹#›</a:t>
            </a:fld>
            <a:endParaRPr lang="en-US" altLang="en-US"/>
          </a:p>
        </p:txBody>
      </p:sp>
    </p:spTree>
    <p:extLst>
      <p:ext uri="{BB962C8B-B14F-4D97-AF65-F5344CB8AC3E}">
        <p14:creationId xmlns:p14="http://schemas.microsoft.com/office/powerpoint/2010/main" val="4770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B3C939-84E3-24D8-9225-0BCA6CEA31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E4FF26C-F741-E420-9D78-8098B88E04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A86997E-5A5B-15C2-5BF3-FFDC06A68D3A}"/>
              </a:ext>
            </a:extLst>
          </p:cNvPr>
          <p:cNvSpPr>
            <a:spLocks noGrp="1" noChangeArrowheads="1"/>
          </p:cNvSpPr>
          <p:nvPr>
            <p:ph type="sldNum" sz="quarter" idx="12"/>
          </p:nvPr>
        </p:nvSpPr>
        <p:spPr>
          <a:ln/>
        </p:spPr>
        <p:txBody>
          <a:bodyPr/>
          <a:lstStyle>
            <a:lvl1pPr>
              <a:defRPr/>
            </a:lvl1pPr>
          </a:lstStyle>
          <a:p>
            <a:pPr>
              <a:defRPr/>
            </a:pPr>
            <a:fld id="{4CF4417B-A4F1-4C28-BCBF-153CF58CCA5B}" type="slidenum">
              <a:rPr lang="en-US" altLang="en-US"/>
              <a:pPr>
                <a:defRPr/>
              </a:pPr>
              <a:t>‹#›</a:t>
            </a:fld>
            <a:endParaRPr lang="en-US" altLang="en-US"/>
          </a:p>
        </p:txBody>
      </p:sp>
    </p:spTree>
    <p:extLst>
      <p:ext uri="{BB962C8B-B14F-4D97-AF65-F5344CB8AC3E}">
        <p14:creationId xmlns:p14="http://schemas.microsoft.com/office/powerpoint/2010/main" val="242157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175CFE6A-F394-C2A4-F28A-A84CD5BA24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40A126-5575-2F34-6F88-0438A7DEEA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7690F4F-C068-90E6-1BFA-DE4ABBEB22F0}"/>
              </a:ext>
            </a:extLst>
          </p:cNvPr>
          <p:cNvSpPr>
            <a:spLocks noGrp="1" noChangeArrowheads="1"/>
          </p:cNvSpPr>
          <p:nvPr>
            <p:ph type="sldNum" sz="quarter" idx="12"/>
          </p:nvPr>
        </p:nvSpPr>
        <p:spPr>
          <a:ln/>
        </p:spPr>
        <p:txBody>
          <a:bodyPr/>
          <a:lstStyle>
            <a:lvl1pPr>
              <a:defRPr/>
            </a:lvl1pPr>
          </a:lstStyle>
          <a:p>
            <a:pPr>
              <a:defRPr/>
            </a:pPr>
            <a:fld id="{D7C6800D-70E9-479D-9637-9FA261C7D959}" type="slidenum">
              <a:rPr lang="en-US" altLang="en-US"/>
              <a:pPr>
                <a:defRPr/>
              </a:pPr>
              <a:t>‹#›</a:t>
            </a:fld>
            <a:endParaRPr lang="en-US" altLang="en-US"/>
          </a:p>
        </p:txBody>
      </p:sp>
    </p:spTree>
    <p:extLst>
      <p:ext uri="{BB962C8B-B14F-4D97-AF65-F5344CB8AC3E}">
        <p14:creationId xmlns:p14="http://schemas.microsoft.com/office/powerpoint/2010/main" val="25085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17A971-28FC-423F-8F12-A088C36812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39B32D5-722D-950D-E2FF-E96FA29D98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2D1ED40-30FA-7FCC-4C7D-873B16D8D38A}"/>
              </a:ext>
            </a:extLst>
          </p:cNvPr>
          <p:cNvSpPr>
            <a:spLocks noGrp="1" noChangeArrowheads="1"/>
          </p:cNvSpPr>
          <p:nvPr>
            <p:ph type="sldNum" sz="quarter" idx="12"/>
          </p:nvPr>
        </p:nvSpPr>
        <p:spPr>
          <a:ln/>
        </p:spPr>
        <p:txBody>
          <a:bodyPr/>
          <a:lstStyle>
            <a:lvl1pPr>
              <a:defRPr/>
            </a:lvl1pPr>
          </a:lstStyle>
          <a:p>
            <a:pPr>
              <a:defRPr/>
            </a:pPr>
            <a:fld id="{A086A44B-1858-487D-B6AD-08880EFF2F46}" type="slidenum">
              <a:rPr lang="en-US" altLang="en-US"/>
              <a:pPr>
                <a:defRPr/>
              </a:pPr>
              <a:t>‹#›</a:t>
            </a:fld>
            <a:endParaRPr lang="en-US" altLang="en-US"/>
          </a:p>
        </p:txBody>
      </p:sp>
    </p:spTree>
    <p:extLst>
      <p:ext uri="{BB962C8B-B14F-4D97-AF65-F5344CB8AC3E}">
        <p14:creationId xmlns:p14="http://schemas.microsoft.com/office/powerpoint/2010/main" val="271408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5EF081-91E1-349E-BF14-F8FEBB26A8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686D3D1-267B-382F-FD4A-9D3050D2D0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26E102E-CE83-C08B-D2CE-9B291BCE569E}"/>
              </a:ext>
            </a:extLst>
          </p:cNvPr>
          <p:cNvSpPr>
            <a:spLocks noGrp="1" noChangeArrowheads="1"/>
          </p:cNvSpPr>
          <p:nvPr>
            <p:ph type="sldNum" sz="quarter" idx="12"/>
          </p:nvPr>
        </p:nvSpPr>
        <p:spPr>
          <a:ln/>
        </p:spPr>
        <p:txBody>
          <a:bodyPr/>
          <a:lstStyle>
            <a:lvl1pPr>
              <a:defRPr/>
            </a:lvl1pPr>
          </a:lstStyle>
          <a:p>
            <a:pPr>
              <a:defRPr/>
            </a:pPr>
            <a:fld id="{84274F26-3C2C-4B2E-AE51-DAEFB987B828}" type="slidenum">
              <a:rPr lang="en-US" altLang="en-US"/>
              <a:pPr>
                <a:defRPr/>
              </a:pPr>
              <a:t>‹#›</a:t>
            </a:fld>
            <a:endParaRPr lang="en-US" altLang="en-US"/>
          </a:p>
        </p:txBody>
      </p:sp>
    </p:spTree>
    <p:extLst>
      <p:ext uri="{BB962C8B-B14F-4D97-AF65-F5344CB8AC3E}">
        <p14:creationId xmlns:p14="http://schemas.microsoft.com/office/powerpoint/2010/main" val="351936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0237B0-235F-D3F9-8FAF-53A6DD50CC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7ED36FB-5EF8-A241-865E-BA8228B52B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AFF9B55-BA7C-8B08-599B-75685EE76B17}"/>
              </a:ext>
            </a:extLst>
          </p:cNvPr>
          <p:cNvSpPr>
            <a:spLocks noGrp="1" noChangeArrowheads="1"/>
          </p:cNvSpPr>
          <p:nvPr>
            <p:ph type="sldNum" sz="quarter" idx="12"/>
          </p:nvPr>
        </p:nvSpPr>
        <p:spPr>
          <a:ln/>
        </p:spPr>
        <p:txBody>
          <a:bodyPr/>
          <a:lstStyle>
            <a:lvl1pPr>
              <a:defRPr/>
            </a:lvl1pPr>
          </a:lstStyle>
          <a:p>
            <a:pPr>
              <a:defRPr/>
            </a:pPr>
            <a:fld id="{2D3F8D91-BCC2-459A-AE29-5BC79688FE38}" type="slidenum">
              <a:rPr lang="en-US" altLang="en-US"/>
              <a:pPr>
                <a:defRPr/>
              </a:pPr>
              <a:t>‹#›</a:t>
            </a:fld>
            <a:endParaRPr lang="en-US" altLang="en-US"/>
          </a:p>
        </p:txBody>
      </p:sp>
    </p:spTree>
    <p:extLst>
      <p:ext uri="{BB962C8B-B14F-4D97-AF65-F5344CB8AC3E}">
        <p14:creationId xmlns:p14="http://schemas.microsoft.com/office/powerpoint/2010/main" val="67242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C6EEF0-EA27-62E1-611F-A4CB941358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33A7B3A-C8D4-46C4-D6C4-467B06F6F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334DA3F-937B-724B-9E31-C19B730FBDD3}"/>
              </a:ext>
            </a:extLst>
          </p:cNvPr>
          <p:cNvSpPr>
            <a:spLocks noGrp="1" noChangeArrowheads="1"/>
          </p:cNvSpPr>
          <p:nvPr>
            <p:ph type="sldNum" sz="quarter" idx="12"/>
          </p:nvPr>
        </p:nvSpPr>
        <p:spPr>
          <a:ln/>
        </p:spPr>
        <p:txBody>
          <a:bodyPr/>
          <a:lstStyle>
            <a:lvl1pPr>
              <a:defRPr/>
            </a:lvl1pPr>
          </a:lstStyle>
          <a:p>
            <a:pPr>
              <a:defRPr/>
            </a:pPr>
            <a:fld id="{4F2CFA12-EDE2-4C2F-B858-0C0E6B3360F5}" type="slidenum">
              <a:rPr lang="en-US" altLang="en-US"/>
              <a:pPr>
                <a:defRPr/>
              </a:pPr>
              <a:t>‹#›</a:t>
            </a:fld>
            <a:endParaRPr lang="en-US" altLang="en-US"/>
          </a:p>
        </p:txBody>
      </p:sp>
    </p:spTree>
    <p:extLst>
      <p:ext uri="{BB962C8B-B14F-4D97-AF65-F5344CB8AC3E}">
        <p14:creationId xmlns:p14="http://schemas.microsoft.com/office/powerpoint/2010/main" val="240663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90A60E8-DBF6-7CD5-ABE5-A83E8C502D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A0BFDF9-855B-9D4B-A3C6-C0A822FAA8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247B146-C295-4DF8-EE1A-08C7D6CCF288}"/>
              </a:ext>
            </a:extLst>
          </p:cNvPr>
          <p:cNvSpPr>
            <a:spLocks noGrp="1" noChangeArrowheads="1"/>
          </p:cNvSpPr>
          <p:nvPr>
            <p:ph type="sldNum" sz="quarter" idx="12"/>
          </p:nvPr>
        </p:nvSpPr>
        <p:spPr>
          <a:ln/>
        </p:spPr>
        <p:txBody>
          <a:bodyPr/>
          <a:lstStyle>
            <a:lvl1pPr>
              <a:defRPr/>
            </a:lvl1pPr>
          </a:lstStyle>
          <a:p>
            <a:pPr>
              <a:defRPr/>
            </a:pPr>
            <a:fld id="{A42AE8C9-F401-4C09-954F-6F658F0AA8EF}" type="slidenum">
              <a:rPr lang="en-US" altLang="en-US"/>
              <a:pPr>
                <a:defRPr/>
              </a:pPr>
              <a:t>‹#›</a:t>
            </a:fld>
            <a:endParaRPr lang="en-US" altLang="en-US"/>
          </a:p>
        </p:txBody>
      </p:sp>
    </p:spTree>
    <p:extLst>
      <p:ext uri="{BB962C8B-B14F-4D97-AF65-F5344CB8AC3E}">
        <p14:creationId xmlns:p14="http://schemas.microsoft.com/office/powerpoint/2010/main" val="146793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14AB8AC-7469-A50F-9611-88A1222DB9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C434541-A794-CE22-FB59-1E2D74CF56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BD0632E-E138-360C-8E1C-4F68799BB252}"/>
              </a:ext>
            </a:extLst>
          </p:cNvPr>
          <p:cNvSpPr>
            <a:spLocks noGrp="1" noChangeArrowheads="1"/>
          </p:cNvSpPr>
          <p:nvPr>
            <p:ph type="sldNum" sz="quarter" idx="12"/>
          </p:nvPr>
        </p:nvSpPr>
        <p:spPr>
          <a:ln/>
        </p:spPr>
        <p:txBody>
          <a:bodyPr/>
          <a:lstStyle>
            <a:lvl1pPr>
              <a:defRPr/>
            </a:lvl1pPr>
          </a:lstStyle>
          <a:p>
            <a:pPr>
              <a:defRPr/>
            </a:pPr>
            <a:fld id="{4B130565-96F2-4FC7-8DDC-00E817507157}" type="slidenum">
              <a:rPr lang="en-US" altLang="en-US"/>
              <a:pPr>
                <a:defRPr/>
              </a:pPr>
              <a:t>‹#›</a:t>
            </a:fld>
            <a:endParaRPr lang="en-US" altLang="en-US"/>
          </a:p>
        </p:txBody>
      </p:sp>
    </p:spTree>
    <p:extLst>
      <p:ext uri="{BB962C8B-B14F-4D97-AF65-F5344CB8AC3E}">
        <p14:creationId xmlns:p14="http://schemas.microsoft.com/office/powerpoint/2010/main" val="28025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ED3D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3F31071-F4B3-45E9-DF7C-6B732201D83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5CC7FE0-BC2D-FBE2-162A-B0C91BEF5D8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D926CA-B2E9-7613-7432-7F2E0A73781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DFEE62D7-A0B6-C41F-7492-32D169D23ED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C11B82AE-A329-7437-7B98-044B0F6A7C4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91AFE6C-B882-4F83-A932-C8FED68C4C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A poster with a group of people&#10;&#10;Description automatically generated">
            <a:extLst>
              <a:ext uri="{FF2B5EF4-FFF2-40B4-BE49-F238E27FC236}">
                <a16:creationId xmlns:a16="http://schemas.microsoft.com/office/drawing/2014/main" id="{7939C0C9-D98C-5D26-1F74-78AEF6BB4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762000"/>
            <a:ext cx="54911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7">
            <a:extLst>
              <a:ext uri="{FF2B5EF4-FFF2-40B4-BE49-F238E27FC236}">
                <a16:creationId xmlns:a16="http://schemas.microsoft.com/office/drawing/2014/main" id="{BCA2B072-B522-08D3-86C7-D2CA960FC53F}"/>
              </a:ext>
            </a:extLst>
          </p:cNvPr>
          <p:cNvSpPr txBox="1">
            <a:spLocks noChangeArrowheads="1"/>
          </p:cNvSpPr>
          <p:nvPr/>
        </p:nvSpPr>
        <p:spPr bwMode="auto">
          <a:xfrm>
            <a:off x="5724525" y="2305050"/>
            <a:ext cx="3471863"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solidFill>
                  <a:srgbClr val="FF0000"/>
                </a:solidFill>
                <a:latin typeface="Amasis MT Pro Black" panose="02040A04050005020304" pitchFamily="18" charset="0"/>
                <a:cs typeface="Times New Roman" panose="02020603050405020304" pitchFamily="18" charset="0"/>
              </a:rPr>
              <a:t>Welcome!</a:t>
            </a:r>
          </a:p>
          <a:p>
            <a:pPr>
              <a:spcBef>
                <a:spcPct val="0"/>
              </a:spcBef>
              <a:buFontTx/>
              <a:buNone/>
            </a:pPr>
            <a:r>
              <a:rPr lang="en-US" altLang="en-US" sz="3100" b="1">
                <a:latin typeface="Times New Roman" panose="02020603050405020304" pitchFamily="18" charset="0"/>
                <a:cs typeface="Times New Roman" panose="02020603050405020304" pitchFamily="18" charset="0"/>
              </a:rPr>
              <a:t>We’ll start a few</a:t>
            </a:r>
          </a:p>
          <a:p>
            <a:pPr>
              <a:spcBef>
                <a:spcPct val="0"/>
              </a:spcBef>
              <a:buFontTx/>
              <a:buNone/>
            </a:pPr>
            <a:r>
              <a:rPr lang="en-US" altLang="en-US" sz="3100" b="1">
                <a:latin typeface="Times New Roman" panose="02020603050405020304" pitchFamily="18" charset="0"/>
                <a:cs typeface="Times New Roman" panose="02020603050405020304" pitchFamily="18" charset="0"/>
              </a:rPr>
              <a:t>minutes after 10am</a:t>
            </a:r>
          </a:p>
          <a:p>
            <a:pPr>
              <a:spcBef>
                <a:spcPct val="0"/>
              </a:spcBef>
              <a:buFontTx/>
              <a:buNone/>
            </a:pPr>
            <a:r>
              <a:rPr lang="en-US" altLang="en-US" sz="3100" b="1">
                <a:latin typeface="Times New Roman" panose="02020603050405020304" pitchFamily="18" charset="0"/>
                <a:cs typeface="Times New Roman" panose="02020603050405020304" pitchFamily="18" charset="0"/>
              </a:rPr>
              <a:t>US Central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A327B747-9E55-5CD3-D548-C51C69F206BC}"/>
              </a:ext>
            </a:extLst>
          </p:cNvPr>
          <p:cNvSpPr txBox="1">
            <a:spLocks noChangeArrowheads="1"/>
          </p:cNvSpPr>
          <p:nvPr/>
        </p:nvSpPr>
        <p:spPr bwMode="auto">
          <a:xfrm>
            <a:off x="36513" y="5791200"/>
            <a:ext cx="9070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The rural tenant experience of Black women </a:t>
            </a:r>
          </a:p>
        </p:txBody>
      </p:sp>
      <p:pic>
        <p:nvPicPr>
          <p:cNvPr id="13315" name="Picture 2" descr="A group of women picking flowers&#10;&#10;Description automatically generated">
            <a:extLst>
              <a:ext uri="{FF2B5EF4-FFF2-40B4-BE49-F238E27FC236}">
                <a16:creationId xmlns:a16="http://schemas.microsoft.com/office/drawing/2014/main" id="{AA71DC50-9198-9294-B060-5F946954B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363" y="228600"/>
            <a:ext cx="50244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A group of people raising their hands&#10;&#10;Description automatically generated">
            <a:extLst>
              <a:ext uri="{FF2B5EF4-FFF2-40B4-BE49-F238E27FC236}">
                <a16:creationId xmlns:a16="http://schemas.microsoft.com/office/drawing/2014/main" id="{EDFF7F76-EDBA-BC4F-F536-7CF206B4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21" t="23334" r="32384" b="7777"/>
          <a:stretch>
            <a:fillRect/>
          </a:stretch>
        </p:blipFill>
        <p:spPr bwMode="auto">
          <a:xfrm>
            <a:off x="265113" y="228600"/>
            <a:ext cx="36782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a:extLst>
              <a:ext uri="{FF2B5EF4-FFF2-40B4-BE49-F238E27FC236}">
                <a16:creationId xmlns:a16="http://schemas.microsoft.com/office/drawing/2014/main" id="{037BA657-11D6-C28A-ABA0-520650404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96" r="16344"/>
          <a:stretch>
            <a:fillRect/>
          </a:stretch>
        </p:blipFill>
        <p:spPr bwMode="auto">
          <a:xfrm>
            <a:off x="0" y="76200"/>
            <a:ext cx="3048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8">
            <a:extLst>
              <a:ext uri="{FF2B5EF4-FFF2-40B4-BE49-F238E27FC236}">
                <a16:creationId xmlns:a16="http://schemas.microsoft.com/office/drawing/2014/main" id="{F7FBD6C1-26C4-499C-2C48-7C58843C3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0"/>
            <a:ext cx="30178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
            <a:extLst>
              <a:ext uri="{FF2B5EF4-FFF2-40B4-BE49-F238E27FC236}">
                <a16:creationId xmlns:a16="http://schemas.microsoft.com/office/drawing/2014/main" id="{2EB9AA97-2164-E871-3310-88D91040E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133600"/>
            <a:ext cx="29289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2">
            <a:extLst>
              <a:ext uri="{FF2B5EF4-FFF2-40B4-BE49-F238E27FC236}">
                <a16:creationId xmlns:a16="http://schemas.microsoft.com/office/drawing/2014/main" id="{4CCD16D0-606B-7107-AE89-B63484C94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33" t="8727" r="10466" b="17825"/>
          <a:stretch>
            <a:fillRect/>
          </a:stretch>
        </p:blipFill>
        <p:spPr bwMode="auto">
          <a:xfrm>
            <a:off x="6126163" y="4038600"/>
            <a:ext cx="30940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
            <a:extLst>
              <a:ext uri="{FF2B5EF4-FFF2-40B4-BE49-F238E27FC236}">
                <a16:creationId xmlns:a16="http://schemas.microsoft.com/office/drawing/2014/main" id="{AE5A0152-EFC8-73AD-D30C-0A50FD36D62E}"/>
              </a:ext>
            </a:extLst>
          </p:cNvPr>
          <p:cNvSpPr txBox="1">
            <a:spLocks noChangeArrowheads="1"/>
          </p:cNvSpPr>
          <p:nvPr/>
        </p:nvSpPr>
        <p:spPr bwMode="auto">
          <a:xfrm>
            <a:off x="3098800" y="265113"/>
            <a:ext cx="2946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latin typeface="Amasis MT Pro Black" panose="02040A04050005020304" pitchFamily="18" charset="0"/>
              </a:rPr>
              <a:t>Ida B. Wells</a:t>
            </a:r>
          </a:p>
          <a:p>
            <a:pPr algn="ctr" eaLnBrk="1" hangingPunct="1">
              <a:spcBef>
                <a:spcPct val="0"/>
              </a:spcBef>
              <a:buFontTx/>
              <a:buNone/>
            </a:pPr>
            <a:r>
              <a:rPr lang="en-US" altLang="en-US" sz="3600">
                <a:latin typeface="Amasis MT Pro Black" panose="02040A04050005020304" pitchFamily="18" charset="0"/>
              </a:rPr>
              <a:t>Vs</a:t>
            </a:r>
          </a:p>
          <a:p>
            <a:pPr algn="ctr" eaLnBrk="1" hangingPunct="1">
              <a:spcBef>
                <a:spcPct val="0"/>
              </a:spcBef>
              <a:buFontTx/>
              <a:buNone/>
            </a:pPr>
            <a:r>
              <a:rPr lang="en-US" altLang="en-US" sz="3600">
                <a:latin typeface="Amasis MT Pro Black" panose="02040A04050005020304" pitchFamily="18" charset="0"/>
              </a:rPr>
              <a:t>Lynching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group of people posing for a photo&#10;&#10;Description automatically generated">
            <a:extLst>
              <a:ext uri="{FF2B5EF4-FFF2-40B4-BE49-F238E27FC236}">
                <a16:creationId xmlns:a16="http://schemas.microsoft.com/office/drawing/2014/main" id="{E8BBD1E5-EF3A-0B72-BF88-61B10DB6D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9" t="2222" r="1649"/>
          <a:stretch>
            <a:fillRect/>
          </a:stretch>
        </p:blipFill>
        <p:spPr bwMode="auto">
          <a:xfrm>
            <a:off x="609600" y="76200"/>
            <a:ext cx="7924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A person washing a baby in a kitchen&#10;&#10;Description automatically generated with low confidence">
            <a:extLst>
              <a:ext uri="{FF2B5EF4-FFF2-40B4-BE49-F238E27FC236}">
                <a16:creationId xmlns:a16="http://schemas.microsoft.com/office/drawing/2014/main" id="{E40657CC-1CB0-FF80-8451-BEE72A3A2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60388"/>
            <a:ext cx="4114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5">
            <a:extLst>
              <a:ext uri="{FF2B5EF4-FFF2-40B4-BE49-F238E27FC236}">
                <a16:creationId xmlns:a16="http://schemas.microsoft.com/office/drawing/2014/main" id="{C52C9F6B-01DD-1E7A-23AD-1A7253F1865A}"/>
              </a:ext>
            </a:extLst>
          </p:cNvPr>
          <p:cNvSpPr txBox="1">
            <a:spLocks noChangeArrowheads="1"/>
          </p:cNvSpPr>
          <p:nvPr/>
        </p:nvSpPr>
        <p:spPr bwMode="auto">
          <a:xfrm>
            <a:off x="925513" y="38100"/>
            <a:ext cx="7292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a:latin typeface="Amasis MT Pro Black" panose="02040A04050005020304" pitchFamily="18" charset="0"/>
              </a:rPr>
              <a:t> Women forced to work as domestics</a:t>
            </a:r>
          </a:p>
        </p:txBody>
      </p:sp>
      <p:pic>
        <p:nvPicPr>
          <p:cNvPr id="16388" name="Picture 3" descr="A group of women and children outside&#10;&#10;Description automatically generated">
            <a:extLst>
              <a:ext uri="{FF2B5EF4-FFF2-40B4-BE49-F238E27FC236}">
                <a16:creationId xmlns:a16="http://schemas.microsoft.com/office/drawing/2014/main" id="{015084D1-DE00-074C-C07D-1EE26A95A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70"/>
          <a:stretch>
            <a:fillRect/>
          </a:stretch>
        </p:blipFill>
        <p:spPr bwMode="auto">
          <a:xfrm>
            <a:off x="4267200" y="606425"/>
            <a:ext cx="4687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A person in a nurse uniform working on a paper&#10;&#10;Description automatically generated">
            <a:extLst>
              <a:ext uri="{FF2B5EF4-FFF2-40B4-BE49-F238E27FC236}">
                <a16:creationId xmlns:a16="http://schemas.microsoft.com/office/drawing/2014/main" id="{7357B884-EF8A-5D09-918B-ED8359D1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738563"/>
            <a:ext cx="40386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A group of people protesting&#10;&#10;Description automatically generated">
            <a:extLst>
              <a:ext uri="{FF2B5EF4-FFF2-40B4-BE49-F238E27FC236}">
                <a16:creationId xmlns:a16="http://schemas.microsoft.com/office/drawing/2014/main" id="{AFD5BB54-1232-A968-1CA9-121A74A37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917950"/>
            <a:ext cx="469106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a:extLst>
              <a:ext uri="{FF2B5EF4-FFF2-40B4-BE49-F238E27FC236}">
                <a16:creationId xmlns:a16="http://schemas.microsoft.com/office/drawing/2014/main" id="{F9760932-7996-F045-5912-A688DE29F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3338"/>
            <a:ext cx="4078288"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a:extLst>
              <a:ext uri="{FF2B5EF4-FFF2-40B4-BE49-F238E27FC236}">
                <a16:creationId xmlns:a16="http://schemas.microsoft.com/office/drawing/2014/main" id="{AE49DBE9-DDEF-74A4-7A17-F008701E0DA6}"/>
              </a:ext>
            </a:extLst>
          </p:cNvPr>
          <p:cNvSpPr txBox="1">
            <a:spLocks noChangeArrowheads="1"/>
          </p:cNvSpPr>
          <p:nvPr/>
        </p:nvSpPr>
        <p:spPr bwMode="auto">
          <a:xfrm>
            <a:off x="838200" y="6176963"/>
            <a:ext cx="7883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The urban Industrial experience of Black women. </a:t>
            </a:r>
          </a:p>
        </p:txBody>
      </p:sp>
      <p:pic>
        <p:nvPicPr>
          <p:cNvPr id="17412" name="Picture 8">
            <a:extLst>
              <a:ext uri="{FF2B5EF4-FFF2-40B4-BE49-F238E27FC236}">
                <a16:creationId xmlns:a16="http://schemas.microsoft.com/office/drawing/2014/main" id="{381139B6-4D0C-1C8C-3940-FE023BB07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66" t="1515" r="12666" b="5923"/>
          <a:stretch>
            <a:fillRect/>
          </a:stretch>
        </p:blipFill>
        <p:spPr bwMode="auto">
          <a:xfrm>
            <a:off x="4400550" y="55563"/>
            <a:ext cx="451485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C347692C-5691-2A7C-0208-134D2983616D}"/>
              </a:ext>
            </a:extLst>
          </p:cNvPr>
          <p:cNvSpPr txBox="1">
            <a:spLocks noChangeArrowheads="1"/>
          </p:cNvSpPr>
          <p:nvPr/>
        </p:nvSpPr>
        <p:spPr bwMode="auto">
          <a:xfrm>
            <a:off x="155575" y="6248400"/>
            <a:ext cx="4648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Fannie Lou Hamer 1917 - 1977</a:t>
            </a:r>
          </a:p>
        </p:txBody>
      </p:sp>
      <p:pic>
        <p:nvPicPr>
          <p:cNvPr id="18435" name="Picture 4">
            <a:extLst>
              <a:ext uri="{FF2B5EF4-FFF2-40B4-BE49-F238E27FC236}">
                <a16:creationId xmlns:a16="http://schemas.microsoft.com/office/drawing/2014/main" id="{1CD0994B-226C-4D48-1553-08FBCE0C9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6038"/>
            <a:ext cx="38290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18BDE6B2-8209-3724-5649-FD9BC6BBA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50" b="39957"/>
          <a:stretch>
            <a:fillRect/>
          </a:stretch>
        </p:blipFill>
        <p:spPr bwMode="auto">
          <a:xfrm>
            <a:off x="4267200" y="20955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A person sitting in a chair pointing&#10;&#10;Description automatically generated">
            <a:extLst>
              <a:ext uri="{FF2B5EF4-FFF2-40B4-BE49-F238E27FC236}">
                <a16:creationId xmlns:a16="http://schemas.microsoft.com/office/drawing/2014/main" id="{987027A8-F3F4-9BD8-54A5-1F92CB65F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91" t="6033" r="5086" b="14949"/>
          <a:stretch>
            <a:fillRect/>
          </a:stretch>
        </p:blipFill>
        <p:spPr bwMode="auto">
          <a:xfrm>
            <a:off x="4267200" y="3668713"/>
            <a:ext cx="4419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person standing at a podium with a microphone&#10;&#10;Description automatically generated">
            <a:extLst>
              <a:ext uri="{FF2B5EF4-FFF2-40B4-BE49-F238E27FC236}">
                <a16:creationId xmlns:a16="http://schemas.microsoft.com/office/drawing/2014/main" id="{5C574AFC-7EA9-0D65-05AD-A9E77F92B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50" b="15244"/>
          <a:stretch>
            <a:fillRect/>
          </a:stretch>
        </p:blipFill>
        <p:spPr bwMode="auto">
          <a:xfrm>
            <a:off x="290513" y="152400"/>
            <a:ext cx="8562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A person holding a microphone&#10;&#10;Description automatically generated">
            <a:extLst>
              <a:ext uri="{FF2B5EF4-FFF2-40B4-BE49-F238E27FC236}">
                <a16:creationId xmlns:a16="http://schemas.microsoft.com/office/drawing/2014/main" id="{3BB03EA1-498D-7F97-41B2-54FB04E46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4232275"/>
            <a:ext cx="463232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A person sitting at a table with a microphone&#10;&#10;Description automatically generated">
            <a:extLst>
              <a:ext uri="{FF2B5EF4-FFF2-40B4-BE49-F238E27FC236}">
                <a16:creationId xmlns:a16="http://schemas.microsoft.com/office/drawing/2014/main" id="{17D46D95-5200-FDCB-10F6-AF252B9D7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555"/>
          <a:stretch>
            <a:fillRect/>
          </a:stretch>
        </p:blipFill>
        <p:spPr bwMode="auto">
          <a:xfrm>
            <a:off x="323850" y="4232275"/>
            <a:ext cx="38973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7">
            <a:extLst>
              <a:ext uri="{FF2B5EF4-FFF2-40B4-BE49-F238E27FC236}">
                <a16:creationId xmlns:a16="http://schemas.microsoft.com/office/drawing/2014/main" id="{86969978-A120-82D5-5450-DE3306D2D8DC}"/>
              </a:ext>
            </a:extLst>
          </p:cNvPr>
          <p:cNvSpPr txBox="1">
            <a:spLocks noChangeArrowheads="1"/>
          </p:cNvSpPr>
          <p:nvPr/>
        </p:nvSpPr>
        <p:spPr bwMode="auto">
          <a:xfrm>
            <a:off x="838200" y="6454775"/>
            <a:ext cx="3236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latin typeface="Times New Roman" panose="02020603050405020304" pitchFamily="18" charset="0"/>
                <a:cs typeface="Times New Roman" panose="02020603050405020304" pitchFamily="18" charset="0"/>
              </a:rPr>
              <a:t>Addie Wyatt (1924 – 2012)</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picture containing person, outdoor, group, crowd&#10;&#10;Description automatically generated">
            <a:extLst>
              <a:ext uri="{FF2B5EF4-FFF2-40B4-BE49-F238E27FC236}">
                <a16:creationId xmlns:a16="http://schemas.microsoft.com/office/drawing/2014/main" id="{18383E4B-9673-6CE2-F75A-67071F713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17"/>
          <a:stretch>
            <a:fillRect/>
          </a:stretch>
        </p:blipFill>
        <p:spPr bwMode="auto">
          <a:xfrm>
            <a:off x="163513" y="396875"/>
            <a:ext cx="25146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a:extLst>
              <a:ext uri="{FF2B5EF4-FFF2-40B4-BE49-F238E27FC236}">
                <a16:creationId xmlns:a16="http://schemas.microsoft.com/office/drawing/2014/main" id="{3D955538-3D13-879B-C209-E03C00BD9F20}"/>
              </a:ext>
            </a:extLst>
          </p:cNvPr>
          <p:cNvSpPr txBox="1">
            <a:spLocks noChangeArrowheads="1"/>
          </p:cNvSpPr>
          <p:nvPr/>
        </p:nvSpPr>
        <p:spPr bwMode="auto">
          <a:xfrm>
            <a:off x="234950" y="3208338"/>
            <a:ext cx="233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Johnnie Tillmon</a:t>
            </a:r>
          </a:p>
          <a:p>
            <a:pPr algn="ct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(1926 – 1995)</a:t>
            </a:r>
          </a:p>
        </p:txBody>
      </p:sp>
      <p:pic>
        <p:nvPicPr>
          <p:cNvPr id="21508" name="Picture 2" descr="A group of women marching in a parade&#10;&#10;Description automatically generated">
            <a:extLst>
              <a:ext uri="{FF2B5EF4-FFF2-40B4-BE49-F238E27FC236}">
                <a16:creationId xmlns:a16="http://schemas.microsoft.com/office/drawing/2014/main" id="{A1E507A0-8A09-7F61-F181-CCC9E6624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4000"/>
            <a:ext cx="6350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A person smiling with her hands together&#10;&#10;Description automatically generated">
            <a:extLst>
              <a:ext uri="{FF2B5EF4-FFF2-40B4-BE49-F238E27FC236}">
                <a16:creationId xmlns:a16="http://schemas.microsoft.com/office/drawing/2014/main" id="{794B4880-1F3E-FFE4-CEDE-ECACABDFD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38600"/>
            <a:ext cx="23368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7CA45C3C-FFBD-BBB3-5480-32EEE3B7BBC7}"/>
              </a:ext>
            </a:extLst>
          </p:cNvPr>
          <p:cNvSpPr txBox="1">
            <a:spLocks noChangeArrowheads="1"/>
          </p:cNvSpPr>
          <p:nvPr/>
        </p:nvSpPr>
        <p:spPr bwMode="auto">
          <a:xfrm>
            <a:off x="5227638" y="5715000"/>
            <a:ext cx="3886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t>Shirley Chisholm</a:t>
            </a:r>
          </a:p>
          <a:p>
            <a:pPr algn="ctr" eaLnBrk="1" hangingPunct="1">
              <a:spcBef>
                <a:spcPct val="0"/>
              </a:spcBef>
              <a:buFontTx/>
              <a:buNone/>
            </a:pPr>
            <a:r>
              <a:rPr lang="en-US" altLang="en-US" sz="2400" b="1"/>
              <a:t>(1924 – 2005)</a:t>
            </a:r>
          </a:p>
        </p:txBody>
      </p:sp>
      <p:pic>
        <p:nvPicPr>
          <p:cNvPr id="22531" name="Picture 4">
            <a:extLst>
              <a:ext uri="{FF2B5EF4-FFF2-40B4-BE49-F238E27FC236}">
                <a16:creationId xmlns:a16="http://schemas.microsoft.com/office/drawing/2014/main" id="{9AEB90E4-8419-8655-825A-BD972292F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157163"/>
            <a:ext cx="4338638"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119F0316-E837-D094-7D61-8B42A867B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57163"/>
            <a:ext cx="4471988"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03CBAD17-B8C1-6662-0478-4BA7A0712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A person standing in front of a chalkboard&#10;&#10;Description automatically generated">
            <a:extLst>
              <a:ext uri="{FF2B5EF4-FFF2-40B4-BE49-F238E27FC236}">
                <a16:creationId xmlns:a16="http://schemas.microsoft.com/office/drawing/2014/main" id="{5C4648AF-37C5-C136-0E20-20484773B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3111500"/>
            <a:ext cx="48117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8">
            <a:extLst>
              <a:ext uri="{FF2B5EF4-FFF2-40B4-BE49-F238E27FC236}">
                <a16:creationId xmlns:a16="http://schemas.microsoft.com/office/drawing/2014/main" id="{6FC05008-422C-873D-0B3E-9FA3FF0F20F1}"/>
              </a:ext>
            </a:extLst>
          </p:cNvPr>
          <p:cNvSpPr txBox="1">
            <a:spLocks noChangeArrowheads="1"/>
          </p:cNvSpPr>
          <p:nvPr/>
        </p:nvSpPr>
        <p:spPr bwMode="auto">
          <a:xfrm>
            <a:off x="222250" y="3671888"/>
            <a:ext cx="38655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i="1"/>
              <a:t>The most disrespected person in America is the Black woman, the most unprotected person in America is the Black woman, the most neglected person in America is the Black woman.  </a:t>
            </a:r>
            <a:r>
              <a:rPr lang="en-US" altLang="en-US" sz="2200" b="1"/>
              <a:t>Malcolm X</a:t>
            </a:r>
            <a:endParaRPr lang="en-US" altLang="en-US" sz="2200"/>
          </a:p>
        </p:txBody>
      </p:sp>
      <p:pic>
        <p:nvPicPr>
          <p:cNvPr id="23557" name="Picture 3" descr="A group of people with puffy hair&#10;&#10;Description automatically generated">
            <a:extLst>
              <a:ext uri="{FF2B5EF4-FFF2-40B4-BE49-F238E27FC236}">
                <a16:creationId xmlns:a16="http://schemas.microsoft.com/office/drawing/2014/main" id="{B312AF85-D1CA-9703-6245-EDE2506C1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142875"/>
            <a:ext cx="43719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762D2046-DAB8-266F-2F69-8D03B8B4F63C}"/>
              </a:ext>
            </a:extLst>
          </p:cNvPr>
          <p:cNvSpPr txBox="1">
            <a:spLocks noChangeArrowheads="1"/>
          </p:cNvSpPr>
          <p:nvPr/>
        </p:nvSpPr>
        <p:spPr bwMode="auto">
          <a:xfrm>
            <a:off x="2936875" y="2133600"/>
            <a:ext cx="3551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a:solidFill>
                  <a:srgbClr val="FF0000"/>
                </a:solidFill>
                <a:latin typeface="Amasis MT Pro Black" panose="02040A04050005020304" pitchFamily="18" charset="0"/>
              </a:rPr>
              <a:t>Gender</a:t>
            </a:r>
          </a:p>
        </p:txBody>
      </p:sp>
      <p:sp>
        <p:nvSpPr>
          <p:cNvPr id="5123" name="TextBox 3">
            <a:extLst>
              <a:ext uri="{FF2B5EF4-FFF2-40B4-BE49-F238E27FC236}">
                <a16:creationId xmlns:a16="http://schemas.microsoft.com/office/drawing/2014/main" id="{91C59D53-28FE-CEA8-FAF3-66EEF10E6864}"/>
              </a:ext>
            </a:extLst>
          </p:cNvPr>
          <p:cNvSpPr txBox="1">
            <a:spLocks noChangeArrowheads="1"/>
          </p:cNvSpPr>
          <p:nvPr/>
        </p:nvSpPr>
        <p:spPr bwMode="auto">
          <a:xfrm>
            <a:off x="2286000" y="3962400"/>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Cooper Black" panose="0208090404030B020404" pitchFamily="18" charset="0"/>
              </a:rPr>
              <a:t>Abdul Alkalimat</a:t>
            </a:r>
          </a:p>
          <a:p>
            <a:pPr algn="ctr">
              <a:spcBef>
                <a:spcPct val="0"/>
              </a:spcBef>
              <a:buFontTx/>
              <a:buNone/>
            </a:pPr>
            <a:r>
              <a:rPr lang="en-US" altLang="en-US" sz="2800">
                <a:latin typeface="Cooper Black" panose="0208090404030B020404" pitchFamily="18" charset="0"/>
              </a:rPr>
              <a:t>IFA: Intro for all</a:t>
            </a:r>
          </a:p>
          <a:p>
            <a:pPr algn="ctr">
              <a:spcBef>
                <a:spcPct val="0"/>
              </a:spcBef>
              <a:buFontTx/>
              <a:buNone/>
            </a:pPr>
            <a:r>
              <a:rPr lang="en-US" altLang="en-US" sz="2800">
                <a:latin typeface="Cooper Black" panose="0208090404030B020404" pitchFamily="18" charset="0"/>
              </a:rPr>
              <a:t>Community Lecture #4</a:t>
            </a:r>
          </a:p>
          <a:p>
            <a:pPr algn="ctr">
              <a:spcBef>
                <a:spcPct val="0"/>
              </a:spcBef>
              <a:buFontTx/>
              <a:buNone/>
            </a:pPr>
            <a:r>
              <a:rPr lang="en-US" altLang="en-US" sz="2800">
                <a:latin typeface="Cooper Black" panose="0208090404030B020404" pitchFamily="18" charset="0"/>
              </a:rPr>
              <a:t>September 16, 2023</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CF4FD2E8-FED7-0601-A416-F0FAC00D398B}"/>
              </a:ext>
            </a:extLst>
          </p:cNvPr>
          <p:cNvSpPr txBox="1">
            <a:spLocks noChangeArrowheads="1"/>
          </p:cNvSpPr>
          <p:nvPr/>
        </p:nvSpPr>
        <p:spPr bwMode="auto">
          <a:xfrm>
            <a:off x="250825" y="0"/>
            <a:ext cx="8874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latin typeface="Amasis MT Pro Black" panose="02040A04050005020304" pitchFamily="18" charset="0"/>
              </a:rPr>
              <a:t>Black Women Face Triple Oppression</a:t>
            </a:r>
          </a:p>
        </p:txBody>
      </p:sp>
      <p:sp>
        <p:nvSpPr>
          <p:cNvPr id="24579" name="TextBox 6">
            <a:extLst>
              <a:ext uri="{FF2B5EF4-FFF2-40B4-BE49-F238E27FC236}">
                <a16:creationId xmlns:a16="http://schemas.microsoft.com/office/drawing/2014/main" id="{F38D08BC-8856-C4DC-72D4-485B908C3D17}"/>
              </a:ext>
            </a:extLst>
          </p:cNvPr>
          <p:cNvSpPr txBox="1">
            <a:spLocks noChangeArrowheads="1"/>
          </p:cNvSpPr>
          <p:nvPr/>
        </p:nvSpPr>
        <p:spPr bwMode="auto">
          <a:xfrm>
            <a:off x="1498600" y="533400"/>
            <a:ext cx="624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solidFill>
                  <a:srgbClr val="FF0000"/>
                </a:solidFill>
              </a:rPr>
              <a:t>Class, Color, Gender</a:t>
            </a:r>
          </a:p>
        </p:txBody>
      </p:sp>
      <p:pic>
        <p:nvPicPr>
          <p:cNvPr id="24580" name="Picture 4" descr="A poster of women holding a rifle&#10;&#10;Description automatically generated">
            <a:extLst>
              <a:ext uri="{FF2B5EF4-FFF2-40B4-BE49-F238E27FC236}">
                <a16:creationId xmlns:a16="http://schemas.microsoft.com/office/drawing/2014/main" id="{71DE773A-BA3F-C8E5-4CD8-D9E24B901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33525"/>
            <a:ext cx="387985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8">
            <a:extLst>
              <a:ext uri="{FF2B5EF4-FFF2-40B4-BE49-F238E27FC236}">
                <a16:creationId xmlns:a16="http://schemas.microsoft.com/office/drawing/2014/main" id="{0938A796-6303-BA98-53BC-BDB97F26FF4F}"/>
              </a:ext>
            </a:extLst>
          </p:cNvPr>
          <p:cNvSpPr txBox="1">
            <a:spLocks noChangeArrowheads="1"/>
          </p:cNvSpPr>
          <p:nvPr/>
        </p:nvSpPr>
        <p:spPr bwMode="auto">
          <a:xfrm>
            <a:off x="228600" y="1389063"/>
            <a:ext cx="4800600"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a:latin typeface="Times New Roman" panose="02020603050405020304" pitchFamily="18" charset="0"/>
                <a:cs typeface="Times New Roman" panose="02020603050405020304" pitchFamily="18" charset="0"/>
              </a:rPr>
              <a:t>Triple oppression</a:t>
            </a:r>
            <a:r>
              <a:rPr lang="en-US" altLang="en-US" sz="2700">
                <a:latin typeface="Times New Roman" panose="02020603050405020304" pitchFamily="18" charset="0"/>
                <a:cs typeface="Times New Roman" panose="02020603050405020304" pitchFamily="18" charset="0"/>
              </a:rPr>
              <a:t>, also called double jeopardy, Jane Crow, or triple exploitation, is a theory developed by Black socialists in the United States, such as Claudia Jones. The theory states that a connection exists between various types of oppression, specifically classism, racism, and sexism. It hypothesizes that all three types of oppression need to be struggled against at the same time.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A table with numbers and text&#10;&#10;Description automatically generated">
            <a:extLst>
              <a:ext uri="{FF2B5EF4-FFF2-40B4-BE49-F238E27FC236}">
                <a16:creationId xmlns:a16="http://schemas.microsoft.com/office/drawing/2014/main" id="{A4E09DAF-CC8D-0D5F-D099-B43DC04CA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905000"/>
            <a:ext cx="8680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a:extLst>
              <a:ext uri="{FF2B5EF4-FFF2-40B4-BE49-F238E27FC236}">
                <a16:creationId xmlns:a16="http://schemas.microsoft.com/office/drawing/2014/main" id="{85DB2822-68E8-FB40-CE93-FA39F45BE54C}"/>
              </a:ext>
            </a:extLst>
          </p:cNvPr>
          <p:cNvSpPr txBox="1">
            <a:spLocks noChangeArrowheads="1"/>
          </p:cNvSpPr>
          <p:nvPr/>
        </p:nvSpPr>
        <p:spPr bwMode="auto">
          <a:xfrm>
            <a:off x="1371600" y="304800"/>
            <a:ext cx="71072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a:latin typeface="Amasis MT Pro Black" panose="02040A04050005020304" pitchFamily="18" charset="0"/>
              </a:rPr>
              <a:t>Educational attainment </a:t>
            </a:r>
          </a:p>
          <a:p>
            <a:pPr algn="ctr">
              <a:spcBef>
                <a:spcPct val="0"/>
              </a:spcBef>
              <a:buFontTx/>
              <a:buNone/>
            </a:pPr>
            <a:r>
              <a:rPr lang="en-US" altLang="en-US" sz="4400">
                <a:latin typeface="Amasis MT Pro Black" panose="02040A04050005020304" pitchFamily="18" charset="0"/>
              </a:rPr>
              <a:t>of at least college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A table with numbers and words&#10;&#10;Description automatically generated">
            <a:extLst>
              <a:ext uri="{FF2B5EF4-FFF2-40B4-BE49-F238E27FC236}">
                <a16:creationId xmlns:a16="http://schemas.microsoft.com/office/drawing/2014/main" id="{BA39052C-0E3C-15E2-CDD9-AC85F6822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8420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4">
            <a:extLst>
              <a:ext uri="{FF2B5EF4-FFF2-40B4-BE49-F238E27FC236}">
                <a16:creationId xmlns:a16="http://schemas.microsoft.com/office/drawing/2014/main" id="{AD8C1CBE-592A-C69F-3AE7-55E0D4D6AFDE}"/>
              </a:ext>
            </a:extLst>
          </p:cNvPr>
          <p:cNvSpPr txBox="1">
            <a:spLocks noChangeArrowheads="1"/>
          </p:cNvSpPr>
          <p:nvPr/>
        </p:nvSpPr>
        <p:spPr bwMode="auto">
          <a:xfrm>
            <a:off x="1635125" y="457200"/>
            <a:ext cx="58737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Amasis MT Pro Black" panose="02040A04050005020304" pitchFamily="18" charset="0"/>
              </a:rPr>
              <a:t>Median annual earnings</a:t>
            </a:r>
          </a:p>
          <a:p>
            <a:pPr algn="ctr">
              <a:spcBef>
                <a:spcPct val="0"/>
              </a:spcBef>
              <a:buFontTx/>
              <a:buNone/>
            </a:pPr>
            <a:r>
              <a:rPr lang="en-US" altLang="en-US" sz="3600">
                <a:latin typeface="Amasis MT Pro Black" panose="02040A04050005020304" pitchFamily="18" charset="0"/>
              </a:rPr>
              <a:t>Ages 20-59</a:t>
            </a:r>
          </a:p>
          <a:p>
            <a:pPr algn="ctr">
              <a:spcBef>
                <a:spcPct val="0"/>
              </a:spcBef>
              <a:buFontTx/>
              <a:buNone/>
            </a:pPr>
            <a:r>
              <a:rPr lang="en-US" altLang="en-US" sz="3600">
                <a:latin typeface="Amasis MT Pro Black" panose="02040A04050005020304" pitchFamily="18" charset="0"/>
              </a:rPr>
              <a:t>2019-2020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782C787B-6AD4-8B76-963B-D4E228656F6C}"/>
              </a:ext>
            </a:extLst>
          </p:cNvPr>
          <p:cNvSpPr>
            <a:spLocks noGrp="1" noChangeArrowheads="1"/>
          </p:cNvSpPr>
          <p:nvPr>
            <p:ph type="title"/>
          </p:nvPr>
        </p:nvSpPr>
        <p:spPr>
          <a:xfrm>
            <a:off x="533400" y="2667000"/>
            <a:ext cx="8610600" cy="1058863"/>
          </a:xfrm>
        </p:spPr>
        <p:txBody>
          <a:bodyPr/>
          <a:lstStyle/>
          <a:p>
            <a:r>
              <a:rPr lang="en-US" altLang="en-US" sz="4800" b="1">
                <a:sym typeface="Wingdings 3" panose="05040102010807070707" pitchFamily="18" charset="2"/>
              </a:rPr>
              <a:t> 20 gendered occupations</a:t>
            </a:r>
            <a:endParaRPr lang="en-US" altLang="en-US" sz="4800" b="1"/>
          </a:p>
        </p:txBody>
      </p:sp>
      <p:pic>
        <p:nvPicPr>
          <p:cNvPr id="27651" name="Picture 5" descr="A blue and white list with white text&#10;&#10;Description automatically generated">
            <a:extLst>
              <a:ext uri="{FF2B5EF4-FFF2-40B4-BE49-F238E27FC236}">
                <a16:creationId xmlns:a16="http://schemas.microsoft.com/office/drawing/2014/main" id="{0A0FCA06-40A0-C378-8763-394AB41FB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6850"/>
            <a:ext cx="8458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A list of workers and workers&#10;&#10;Description automatically generated with medium confidence">
            <a:extLst>
              <a:ext uri="{FF2B5EF4-FFF2-40B4-BE49-F238E27FC236}">
                <a16:creationId xmlns:a16="http://schemas.microsoft.com/office/drawing/2014/main" id="{F119F215-F610-3032-4344-E77FC45CC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3740150"/>
            <a:ext cx="77533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art, waterfall chart&#10;&#10;Description automatically generated">
            <a:extLst>
              <a:ext uri="{FF2B5EF4-FFF2-40B4-BE49-F238E27FC236}">
                <a16:creationId xmlns:a16="http://schemas.microsoft.com/office/drawing/2014/main" id="{A88F4E37-15C9-43B0-C657-5A9E02863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9" t="4227" r="5547" b="2817"/>
          <a:stretch>
            <a:fillRect/>
          </a:stretch>
        </p:blipFill>
        <p:spPr bwMode="auto">
          <a:xfrm>
            <a:off x="114300" y="1066800"/>
            <a:ext cx="891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A7D1709F-276C-7299-28DA-688277B0B4CD}"/>
              </a:ext>
            </a:extLst>
          </p:cNvPr>
          <p:cNvSpPr txBox="1">
            <a:spLocks noChangeArrowheads="1"/>
          </p:cNvSpPr>
          <p:nvPr/>
        </p:nvSpPr>
        <p:spPr bwMode="auto">
          <a:xfrm>
            <a:off x="207963" y="152400"/>
            <a:ext cx="88217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latin typeface="Amasis MT Pro Black" panose="02040A04050005020304" pitchFamily="18" charset="0"/>
              </a:rPr>
              <a:t>Where do Black women 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imeline&#10;&#10;Description automatically generated">
            <a:extLst>
              <a:ext uri="{FF2B5EF4-FFF2-40B4-BE49-F238E27FC236}">
                <a16:creationId xmlns:a16="http://schemas.microsoft.com/office/drawing/2014/main" id="{5524304B-25EA-611E-E6D1-68A92A9F4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295400"/>
            <a:ext cx="87534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
            <a:extLst>
              <a:ext uri="{FF2B5EF4-FFF2-40B4-BE49-F238E27FC236}">
                <a16:creationId xmlns:a16="http://schemas.microsoft.com/office/drawing/2014/main" id="{732ED19D-DAA7-E495-F60B-0483519E1C80}"/>
              </a:ext>
            </a:extLst>
          </p:cNvPr>
          <p:cNvSpPr txBox="1">
            <a:spLocks noChangeArrowheads="1"/>
          </p:cNvSpPr>
          <p:nvPr/>
        </p:nvSpPr>
        <p:spPr bwMode="auto">
          <a:xfrm>
            <a:off x="1828800" y="76200"/>
            <a:ext cx="6408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600">
                <a:solidFill>
                  <a:srgbClr val="FF0000"/>
                </a:solidFill>
                <a:latin typeface="Amasis MT Pro Black" panose="02040A04050005020304" pitchFamily="18" charset="0"/>
              </a:rPr>
              <a:t>Black Mothers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hart&#10;&#10;Description automatically generated">
            <a:extLst>
              <a:ext uri="{FF2B5EF4-FFF2-40B4-BE49-F238E27FC236}">
                <a16:creationId xmlns:a16="http://schemas.microsoft.com/office/drawing/2014/main" id="{11B8E21E-15EE-077E-D7CC-3ADB70961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15" b="8333"/>
          <a:stretch>
            <a:fillRect/>
          </a:stretch>
        </p:blipFill>
        <p:spPr bwMode="auto">
          <a:xfrm>
            <a:off x="147638" y="1447800"/>
            <a:ext cx="88487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id="{DADF4F30-5FD5-9387-2289-CAEF6ADD1F2B}"/>
              </a:ext>
            </a:extLst>
          </p:cNvPr>
          <p:cNvSpPr>
            <a:spLocks noGrp="1" noChangeArrowheads="1"/>
          </p:cNvSpPr>
          <p:nvPr>
            <p:ph type="title"/>
          </p:nvPr>
        </p:nvSpPr>
        <p:spPr>
          <a:xfrm>
            <a:off x="-15875" y="0"/>
            <a:ext cx="9144000" cy="1143000"/>
          </a:xfrm>
        </p:spPr>
        <p:txBody>
          <a:bodyPr/>
          <a:lstStyle/>
          <a:p>
            <a:pPr eaLnBrk="1" hangingPunct="1"/>
            <a:r>
              <a:rPr lang="en-US" altLang="en-US" sz="4000" b="1">
                <a:latin typeface="Times New Roman" panose="02020603050405020304" pitchFamily="18" charset="0"/>
                <a:cs typeface="Times New Roman" panose="02020603050405020304" pitchFamily="18" charset="0"/>
              </a:rPr>
              <a:t>Higher poverty </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for all kinds of Black families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428F139-56CF-8221-DFE9-BAFE4652DC18}"/>
              </a:ext>
            </a:extLst>
          </p:cNvPr>
          <p:cNvSpPr txBox="1">
            <a:spLocks noChangeArrowheads="1"/>
          </p:cNvSpPr>
          <p:nvPr/>
        </p:nvSpPr>
        <p:spPr bwMode="auto">
          <a:xfrm>
            <a:off x="2819400" y="4289425"/>
            <a:ext cx="70072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Times New Roman" panose="02020603050405020304" pitchFamily="18" charset="0"/>
                <a:cs typeface="Times New Roman" panose="02020603050405020304" pitchFamily="18" charset="0"/>
              </a:rPr>
              <a:t>LGBTIQA+ stands for "lesbian, gay, bisexual, transgender, intersex, queer/questioning, asexual and many other terms (such as non-binary and pansexual)</a:t>
            </a:r>
          </a:p>
        </p:txBody>
      </p:sp>
      <p:pic>
        <p:nvPicPr>
          <p:cNvPr id="31747" name="Picture 5" descr="A purple button with yellow and black text&#10;&#10;Description automatically generated">
            <a:extLst>
              <a:ext uri="{FF2B5EF4-FFF2-40B4-BE49-F238E27FC236}">
                <a16:creationId xmlns:a16="http://schemas.microsoft.com/office/drawing/2014/main" id="{9A94CEA5-61A7-57AB-906B-296B9C655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32325"/>
            <a:ext cx="22002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A group of colorful speech bubbles&#10;&#10;Description automatically generated">
            <a:extLst>
              <a:ext uri="{FF2B5EF4-FFF2-40B4-BE49-F238E27FC236}">
                <a16:creationId xmlns:a16="http://schemas.microsoft.com/office/drawing/2014/main" id="{FBAE84AA-5540-14A1-C64F-4C9B55FC3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33" r="15459"/>
          <a:stretch>
            <a:fillRect/>
          </a:stretch>
        </p:blipFill>
        <p:spPr bwMode="auto">
          <a:xfrm>
            <a:off x="3048000" y="109538"/>
            <a:ext cx="54975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A rainbow flag on a flagpole&#10;&#10;Description automatically generated">
            <a:extLst>
              <a:ext uri="{FF2B5EF4-FFF2-40B4-BE49-F238E27FC236}">
                <a16:creationId xmlns:a16="http://schemas.microsoft.com/office/drawing/2014/main" id="{9420EAC1-03BA-5E2C-BE73-946F59C7B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1" descr="A person holding a sign&#10;&#10;Description automatically generated">
            <a:extLst>
              <a:ext uri="{FF2B5EF4-FFF2-40B4-BE49-F238E27FC236}">
                <a16:creationId xmlns:a16="http://schemas.microsoft.com/office/drawing/2014/main" id="{83966191-116A-56CA-FAC9-EEFC0B4CC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2171700"/>
            <a:ext cx="18764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0FEE60D9-1DDB-32FF-7A8C-57FE556B2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30" t="24252" r="38921" b="17534"/>
          <a:stretch>
            <a:fillRect/>
          </a:stretch>
        </p:blipFill>
        <p:spPr bwMode="auto">
          <a:xfrm>
            <a:off x="381000" y="304800"/>
            <a:ext cx="84105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a:extLst>
              <a:ext uri="{FF2B5EF4-FFF2-40B4-BE49-F238E27FC236}">
                <a16:creationId xmlns:a16="http://schemas.microsoft.com/office/drawing/2014/main" id="{D497D108-FFCF-C2F2-7052-C1BD427FFF4E}"/>
              </a:ext>
            </a:extLst>
          </p:cNvPr>
          <p:cNvSpPr txBox="1">
            <a:spLocks noChangeArrowheads="1"/>
          </p:cNvSpPr>
          <p:nvPr/>
        </p:nvSpPr>
        <p:spPr bwMode="auto">
          <a:xfrm>
            <a:off x="171450" y="5181600"/>
            <a:ext cx="89884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a:latin typeface="Times New Roman" panose="02020603050405020304" pitchFamily="18" charset="0"/>
                <a:cs typeface="Times New Roman" panose="02020603050405020304" pitchFamily="18" charset="0"/>
              </a:rPr>
              <a:t>From Left (top) Audre Lorde, Angela Davis, Miss Major,</a:t>
            </a:r>
          </a:p>
          <a:p>
            <a:pPr eaLnBrk="1" hangingPunct="1">
              <a:spcBef>
                <a:spcPct val="0"/>
              </a:spcBef>
              <a:buFontTx/>
              <a:buNone/>
            </a:pPr>
            <a:r>
              <a:rPr lang="en-US" altLang="en-US" sz="3000">
                <a:latin typeface="Times New Roman" panose="02020603050405020304" pitchFamily="18" charset="0"/>
                <a:cs typeface="Times New Roman" panose="02020603050405020304" pitchFamily="18" charset="0"/>
              </a:rPr>
              <a:t> Lorraine Hansberry, Barbara Jordan, (bottom) Storme </a:t>
            </a:r>
          </a:p>
          <a:p>
            <a:pPr eaLnBrk="1" hangingPunct="1">
              <a:spcBef>
                <a:spcPct val="0"/>
              </a:spcBef>
              <a:buFontTx/>
              <a:buNone/>
            </a:pPr>
            <a:r>
              <a:rPr lang="en-US" altLang="en-US" sz="3000">
                <a:latin typeface="Times New Roman" panose="02020603050405020304" pitchFamily="18" charset="0"/>
                <a:cs typeface="Times New Roman" panose="02020603050405020304" pitchFamily="18" charset="0"/>
              </a:rPr>
              <a:t>DeLarverie, Joan Jett Blakk, Bayard Rustin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a16="http://schemas.microsoft.com/office/drawing/2014/main" id="{978E0B70-D935-29FB-BB34-B4D81388C089}"/>
              </a:ext>
            </a:extLst>
          </p:cNvPr>
          <p:cNvSpPr txBox="1">
            <a:spLocks noChangeArrowheads="1"/>
          </p:cNvSpPr>
          <p:nvPr/>
        </p:nvSpPr>
        <p:spPr bwMode="auto">
          <a:xfrm>
            <a:off x="228600" y="5100638"/>
            <a:ext cx="47085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Love him and let him love you. Do you think anything else under heaven really matters</a:t>
            </a:r>
          </a:p>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James Baldwin</a:t>
            </a:r>
          </a:p>
        </p:txBody>
      </p:sp>
      <p:pic>
        <p:nvPicPr>
          <p:cNvPr id="33795" name="Picture 4" descr="A picture containing person, person, wall, indoor&#10;&#10;Description automatically generated">
            <a:extLst>
              <a:ext uri="{FF2B5EF4-FFF2-40B4-BE49-F238E27FC236}">
                <a16:creationId xmlns:a16="http://schemas.microsoft.com/office/drawing/2014/main" id="{3206DD59-84BB-7E0C-827B-9A38CD681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7847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a:extLst>
              <a:ext uri="{FF2B5EF4-FFF2-40B4-BE49-F238E27FC236}">
                <a16:creationId xmlns:a16="http://schemas.microsoft.com/office/drawing/2014/main" id="{88810567-B2B5-0BA0-1F04-B9A8C83B0120}"/>
              </a:ext>
            </a:extLst>
          </p:cNvPr>
          <p:cNvSpPr txBox="1">
            <a:spLocks noChangeArrowheads="1"/>
          </p:cNvSpPr>
          <p:nvPr/>
        </p:nvSpPr>
        <p:spPr bwMode="auto">
          <a:xfrm>
            <a:off x="5014913" y="4918075"/>
            <a:ext cx="37480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“But the true feminist deals out of a lesbian consciousness whether or not she ever sleeps with women.” ― Audre Lorde </a:t>
            </a:r>
          </a:p>
        </p:txBody>
      </p:sp>
      <p:pic>
        <p:nvPicPr>
          <p:cNvPr id="33797" name="Picture 8" descr="A picture containing text, person, person, wearing&#10;&#10;Description automatically generated">
            <a:extLst>
              <a:ext uri="{FF2B5EF4-FFF2-40B4-BE49-F238E27FC236}">
                <a16:creationId xmlns:a16="http://schemas.microsoft.com/office/drawing/2014/main" id="{B12133DE-D7F8-F648-32F6-11DE8EC89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0" r="28168"/>
          <a:stretch>
            <a:fillRect/>
          </a:stretch>
        </p:blipFill>
        <p:spPr bwMode="auto">
          <a:xfrm>
            <a:off x="5014913" y="152400"/>
            <a:ext cx="3335337"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statue of a person&#10;&#10;Description automatically generated">
            <a:extLst>
              <a:ext uri="{FF2B5EF4-FFF2-40B4-BE49-F238E27FC236}">
                <a16:creationId xmlns:a16="http://schemas.microsoft.com/office/drawing/2014/main" id="{45BE7913-2CAF-908D-BAAB-50BC2BBFC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
            <a:ext cx="3352800" cy="668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A close up of a person's face&#10;&#10;Description automatically generated">
            <a:extLst>
              <a:ext uri="{FF2B5EF4-FFF2-40B4-BE49-F238E27FC236}">
                <a16:creationId xmlns:a16="http://schemas.microsoft.com/office/drawing/2014/main" id="{23314B4C-FA36-8328-DEAF-595772E3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59113"/>
            <a:ext cx="5562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EF63B1F-C63C-D5E8-1266-216C72462AD2}"/>
              </a:ext>
            </a:extLst>
          </p:cNvPr>
          <p:cNvSpPr txBox="1"/>
          <p:nvPr/>
        </p:nvSpPr>
        <p:spPr>
          <a:xfrm>
            <a:off x="41275" y="76200"/>
            <a:ext cx="6311900" cy="2862263"/>
          </a:xfrm>
          <a:prstGeom prst="rect">
            <a:avLst/>
          </a:prstGeom>
          <a:noFill/>
        </p:spPr>
        <p:txBody>
          <a:bodyPr wrap="none">
            <a:spAutoFit/>
          </a:bodyPr>
          <a:lstStyle/>
          <a:p>
            <a:pPr eaLnBrk="1" hangingPunct="1">
              <a:defRPr/>
            </a:pPr>
            <a:r>
              <a:rPr lang="en-US" sz="3600" dirty="0">
                <a:latin typeface="Aharoni" panose="02010803020104030203" pitchFamily="2" charset="-79"/>
                <a:cs typeface="Aharoni" panose="02010803020104030203" pitchFamily="2" charset="-79"/>
              </a:rPr>
              <a:t>Outline</a:t>
            </a:r>
          </a:p>
          <a:p>
            <a:pPr marL="342900" indent="-342900" eaLnBrk="1" hangingPunct="1">
              <a:buFontTx/>
              <a:buAutoNum type="arabicPeriod"/>
              <a:defRPr/>
            </a:pPr>
            <a:r>
              <a:rPr lang="en-US" sz="3600" dirty="0">
                <a:latin typeface="Aharoni" panose="02010803020104030203" pitchFamily="2" charset="-79"/>
                <a:cs typeface="Aharoni" panose="02010803020104030203" pitchFamily="2" charset="-79"/>
              </a:rPr>
              <a:t>What is gender? Sex?</a:t>
            </a:r>
          </a:p>
          <a:p>
            <a:pPr eaLnBrk="1" hangingPunct="1">
              <a:defRPr/>
            </a:pPr>
            <a:r>
              <a:rPr lang="en-US" sz="3600" dirty="0">
                <a:latin typeface="Aharoni" panose="02010803020104030203" pitchFamily="2" charset="-79"/>
                <a:cs typeface="Aharoni" panose="02010803020104030203" pitchFamily="2" charset="-79"/>
              </a:rPr>
              <a:t>2. Struggles of Black women</a:t>
            </a:r>
          </a:p>
          <a:p>
            <a:pPr eaLnBrk="1" hangingPunct="1">
              <a:defRPr/>
            </a:pPr>
            <a:r>
              <a:rPr lang="en-US" sz="3600" dirty="0">
                <a:latin typeface="Aharoni" panose="02010803020104030203" pitchFamily="2" charset="-79"/>
                <a:cs typeface="Aharoni" panose="02010803020104030203" pitchFamily="2" charset="-79"/>
              </a:rPr>
              <a:t>3. End of binary gender</a:t>
            </a:r>
          </a:p>
          <a:p>
            <a:pPr eaLnBrk="1" hangingPunct="1">
              <a:defRPr/>
            </a:pPr>
            <a:r>
              <a:rPr lang="en-US" sz="3600" dirty="0">
                <a:latin typeface="Aharoni" panose="02010803020104030203" pitchFamily="2" charset="-79"/>
                <a:cs typeface="Aharoni" panose="02010803020104030203" pitchFamily="2" charset="-79"/>
              </a:rPr>
              <a:t>4. Current social crisis</a:t>
            </a:r>
          </a:p>
        </p:txBody>
      </p:sp>
      <p:pic>
        <p:nvPicPr>
          <p:cNvPr id="6149" name="Picture 7" descr="A person working on a sculpture&#10;&#10;Description automatically generated">
            <a:extLst>
              <a:ext uri="{FF2B5EF4-FFF2-40B4-BE49-F238E27FC236}">
                <a16:creationId xmlns:a16="http://schemas.microsoft.com/office/drawing/2014/main" id="{AE02E225-B080-064F-DE73-CF66AFF48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5" y="2209800"/>
            <a:ext cx="1619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A person holding a sign&#10;&#10;Description automatically generated">
            <a:extLst>
              <a:ext uri="{FF2B5EF4-FFF2-40B4-BE49-F238E27FC236}">
                <a16:creationId xmlns:a16="http://schemas.microsoft.com/office/drawing/2014/main" id="{68BB0FAA-1827-D94A-905C-D47F9A618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30" b="4079"/>
          <a:stretch>
            <a:fillRect/>
          </a:stretch>
        </p:blipFill>
        <p:spPr bwMode="auto">
          <a:xfrm>
            <a:off x="5081588" y="1809750"/>
            <a:ext cx="395446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A person holding a sign&#10;&#10;Description automatically generated">
            <a:extLst>
              <a:ext uri="{FF2B5EF4-FFF2-40B4-BE49-F238E27FC236}">
                <a16:creationId xmlns:a16="http://schemas.microsoft.com/office/drawing/2014/main" id="{CAF9DFBA-D47A-0CD5-BDE7-9088F7315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22" t="2039" r="8524" b="2039"/>
          <a:stretch>
            <a:fillRect/>
          </a:stretch>
        </p:blipFill>
        <p:spPr bwMode="auto">
          <a:xfrm>
            <a:off x="152400" y="1614488"/>
            <a:ext cx="488632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a:extLst>
              <a:ext uri="{FF2B5EF4-FFF2-40B4-BE49-F238E27FC236}">
                <a16:creationId xmlns:a16="http://schemas.microsoft.com/office/drawing/2014/main" id="{80EF19A6-956E-8749-9CB9-AD45D3E71A51}"/>
              </a:ext>
            </a:extLst>
          </p:cNvPr>
          <p:cNvSpPr txBox="1">
            <a:spLocks noChangeArrowheads="1"/>
          </p:cNvSpPr>
          <p:nvPr/>
        </p:nvSpPr>
        <p:spPr bwMode="auto">
          <a:xfrm>
            <a:off x="152400" y="76200"/>
            <a:ext cx="88392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a:solidFill>
                  <a:srgbClr val="FF0000"/>
                </a:solidFill>
                <a:latin typeface="Amasis MT Pro Black" panose="02040A04050005020304" pitchFamily="18" charset="0"/>
              </a:rPr>
              <a:t>Homophobia:</a:t>
            </a:r>
          </a:p>
          <a:p>
            <a:pPr algn="ctr" eaLnBrk="1" hangingPunct="1">
              <a:spcBef>
                <a:spcPct val="0"/>
              </a:spcBef>
              <a:buFontTx/>
              <a:buNone/>
            </a:pPr>
            <a:r>
              <a:rPr lang="en-US" altLang="en-US" sz="4000">
                <a:latin typeface="Amasis MT Pro Black" panose="02040A04050005020304" pitchFamily="18" charset="0"/>
              </a:rPr>
              <a:t>Discriminatory and dangerous</a:t>
            </a:r>
          </a:p>
        </p:txBody>
      </p:sp>
      <p:sp>
        <p:nvSpPr>
          <p:cNvPr id="34821" name="TextBox 7">
            <a:extLst>
              <a:ext uri="{FF2B5EF4-FFF2-40B4-BE49-F238E27FC236}">
                <a16:creationId xmlns:a16="http://schemas.microsoft.com/office/drawing/2014/main" id="{D62B331D-F1A1-2323-E68A-A430639FECF3}"/>
              </a:ext>
            </a:extLst>
          </p:cNvPr>
          <p:cNvSpPr txBox="1">
            <a:spLocks noChangeArrowheads="1"/>
          </p:cNvSpPr>
          <p:nvPr/>
        </p:nvSpPr>
        <p:spPr bwMode="auto">
          <a:xfrm>
            <a:off x="84138" y="6034088"/>
            <a:ext cx="9067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Amasis MT Pro Black" panose="02040A04050005020304" pitchFamily="18" charset="0"/>
              </a:rPr>
              <a:t>All Brothers and Sisters must be protected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ree, person, outdoor, loudspeaker&#10;&#10;Description automatically generated">
            <a:extLst>
              <a:ext uri="{FF2B5EF4-FFF2-40B4-BE49-F238E27FC236}">
                <a16:creationId xmlns:a16="http://schemas.microsoft.com/office/drawing/2014/main" id="{EC0CA14B-419A-5A88-C7E3-83F8350A9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1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a:extLst>
              <a:ext uri="{FF2B5EF4-FFF2-40B4-BE49-F238E27FC236}">
                <a16:creationId xmlns:a16="http://schemas.microsoft.com/office/drawing/2014/main" id="{A209658F-91C9-6DDE-25CE-E94A085B8518}"/>
              </a:ext>
            </a:extLst>
          </p:cNvPr>
          <p:cNvSpPr txBox="1">
            <a:spLocks noChangeArrowheads="1"/>
          </p:cNvSpPr>
          <p:nvPr/>
        </p:nvSpPr>
        <p:spPr bwMode="auto">
          <a:xfrm>
            <a:off x="65088" y="6019800"/>
            <a:ext cx="9007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Amasis MT Pro Black" panose="02040A04050005020304" pitchFamily="18" charset="0"/>
              </a:rPr>
              <a:t>All Brothers and Sisters must be protected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a:extLst>
              <a:ext uri="{FF2B5EF4-FFF2-40B4-BE49-F238E27FC236}">
                <a16:creationId xmlns:a16="http://schemas.microsoft.com/office/drawing/2014/main" id="{444EF0EF-B4E0-ADE2-C270-44D6E98494DB}"/>
              </a:ext>
            </a:extLst>
          </p:cNvPr>
          <p:cNvSpPr txBox="1">
            <a:spLocks noChangeArrowheads="1"/>
          </p:cNvSpPr>
          <p:nvPr/>
        </p:nvSpPr>
        <p:spPr bwMode="auto">
          <a:xfrm>
            <a:off x="304800" y="196850"/>
            <a:ext cx="4572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We are a collective of Black feminists who have been meeting together since 1974. [1] During that time we have been involved in the process of defining and clarifying our politics, while at the same time doing political work within our own group and in coalition with other progressive organizations and movements. The most general statement of our politics at the present time would be that we are actively committed to struggling against racial, sexual, heterosexual, and class oppression, and see as our particular task the </a:t>
            </a:r>
            <a:r>
              <a:rPr lang="en-US" altLang="en-US" sz="1800" b="1"/>
              <a:t>development of integrated analysis and practice based upon the fact that the major systems of oppression are interlocking</a:t>
            </a:r>
            <a:r>
              <a:rPr lang="en-US" altLang="en-US" sz="1800"/>
              <a:t>. The synthesis of these oppressions creates the conditions of our lives. As Black women we see Black feminism as the logical political movement to combat the manifold and simultaneous oppressions that all women of color face.</a:t>
            </a:r>
          </a:p>
          <a:p>
            <a:pPr eaLnBrk="1" hangingPunct="1">
              <a:spcBef>
                <a:spcPct val="0"/>
              </a:spcBef>
              <a:buFontTx/>
              <a:buNone/>
            </a:pPr>
            <a:r>
              <a:rPr lang="en-US" altLang="en-US" sz="1800" b="1" i="1"/>
              <a:t>The Combahee River Collective Statement</a:t>
            </a:r>
            <a:r>
              <a:rPr lang="en-US" altLang="en-US" sz="1800" b="1"/>
              <a:t> (1977)</a:t>
            </a:r>
          </a:p>
        </p:txBody>
      </p:sp>
      <p:pic>
        <p:nvPicPr>
          <p:cNvPr id="36867" name="Picture 4" descr="A red book cover with black text&#10;&#10;Description automatically generated">
            <a:extLst>
              <a:ext uri="{FF2B5EF4-FFF2-40B4-BE49-F238E27FC236}">
                <a16:creationId xmlns:a16="http://schemas.microsoft.com/office/drawing/2014/main" id="{FE3009EE-4A64-FD55-0E2E-D9623AA31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196850"/>
            <a:ext cx="40259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53C0DA28-6054-94AE-C78D-C7F6B4BA00A2}"/>
              </a:ext>
            </a:extLst>
          </p:cNvPr>
          <p:cNvSpPr txBox="1">
            <a:spLocks noChangeArrowheads="1"/>
          </p:cNvSpPr>
          <p:nvPr/>
        </p:nvSpPr>
        <p:spPr bwMode="auto">
          <a:xfrm>
            <a:off x="190500" y="5654675"/>
            <a:ext cx="87630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Black women in  the Black</a:t>
            </a:r>
          </a:p>
          <a:p>
            <a:pP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liberation movement continues</a:t>
            </a:r>
          </a:p>
          <a:p>
            <a:pPr eaLnBrk="1" hangingPunct="1">
              <a:spcBef>
                <a:spcPct val="0"/>
              </a:spcBef>
              <a:buFontTx/>
              <a:buNone/>
            </a:pPr>
            <a:endParaRPr lang="en-US" altLang="en-US" sz="1200"/>
          </a:p>
        </p:txBody>
      </p:sp>
      <p:pic>
        <p:nvPicPr>
          <p:cNvPr id="37891" name="Picture 4">
            <a:extLst>
              <a:ext uri="{FF2B5EF4-FFF2-40B4-BE49-F238E27FC236}">
                <a16:creationId xmlns:a16="http://schemas.microsoft.com/office/drawing/2014/main" id="{9AAEA6CD-BCC9-F439-2F3C-6606D1151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0"/>
            <a:ext cx="2743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a:extLst>
              <a:ext uri="{FF2B5EF4-FFF2-40B4-BE49-F238E27FC236}">
                <a16:creationId xmlns:a16="http://schemas.microsoft.com/office/drawing/2014/main" id="{89224C98-2E99-2A76-C0E0-DDD9EA1BD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17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0">
            <a:extLst>
              <a:ext uri="{FF2B5EF4-FFF2-40B4-BE49-F238E27FC236}">
                <a16:creationId xmlns:a16="http://schemas.microsoft.com/office/drawing/2014/main" id="{F23F256D-5428-1434-0B16-EF9CCBCB9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2903538"/>
            <a:ext cx="2297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a:extLst>
              <a:ext uri="{FF2B5EF4-FFF2-40B4-BE49-F238E27FC236}">
                <a16:creationId xmlns:a16="http://schemas.microsoft.com/office/drawing/2014/main" id="{0D21CAC9-FD3F-BC9E-8DF3-CA38C1EAC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25" y="0"/>
            <a:ext cx="2273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A person with a large afro&#10;&#10;Description automatically generated">
            <a:extLst>
              <a:ext uri="{FF2B5EF4-FFF2-40B4-BE49-F238E27FC236}">
                <a16:creationId xmlns:a16="http://schemas.microsoft.com/office/drawing/2014/main" id="{51AA8B7C-5B8E-BC54-A24F-067A8CE28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102100"/>
            <a:ext cx="253841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erson holding signs in front of a white building&#10;&#10;Description automatically generated">
            <a:extLst>
              <a:ext uri="{FF2B5EF4-FFF2-40B4-BE49-F238E27FC236}">
                <a16:creationId xmlns:a16="http://schemas.microsoft.com/office/drawing/2014/main" id="{FB78BF36-DCC3-E237-DB60-D3125FBEF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0825"/>
            <a:ext cx="89916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EB82D042-F043-27AD-3A64-48F677D1E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66" t="29807" r="50833" b="22038"/>
          <a:stretch>
            <a:fillRect/>
          </a:stretch>
        </p:blipFill>
        <p:spPr bwMode="auto">
          <a:xfrm>
            <a:off x="152400" y="304800"/>
            <a:ext cx="87312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 screenshot of a report&#10;&#10;Description automatically generated">
            <a:extLst>
              <a:ext uri="{FF2B5EF4-FFF2-40B4-BE49-F238E27FC236}">
                <a16:creationId xmlns:a16="http://schemas.microsoft.com/office/drawing/2014/main" id="{A8B15B44-E3F9-A1E3-F0A2-DC7E00040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60198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A pregnant person holding her belly&#10;&#10;Description automatically generated">
            <a:extLst>
              <a:ext uri="{FF2B5EF4-FFF2-40B4-BE49-F238E27FC236}">
                <a16:creationId xmlns:a16="http://schemas.microsoft.com/office/drawing/2014/main" id="{0F6B838F-9A92-EC6F-01A6-B58770351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838" y="3962400"/>
            <a:ext cx="27305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A pregnant person with long hair and a yellow top&#10;&#10;Description automatically generated">
            <a:extLst>
              <a:ext uri="{FF2B5EF4-FFF2-40B4-BE49-F238E27FC236}">
                <a16:creationId xmlns:a16="http://schemas.microsoft.com/office/drawing/2014/main" id="{96259BED-08AC-3D0C-C03A-9F5232727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066" r="11424"/>
          <a:stretch>
            <a:fillRect/>
          </a:stretch>
        </p:blipFill>
        <p:spPr bwMode="auto">
          <a:xfrm>
            <a:off x="6324600" y="228600"/>
            <a:ext cx="27146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 black and white text on a black background&#10;&#10;Description automatically generated">
            <a:extLst>
              <a:ext uri="{FF2B5EF4-FFF2-40B4-BE49-F238E27FC236}">
                <a16:creationId xmlns:a16="http://schemas.microsoft.com/office/drawing/2014/main" id="{192529E8-BA43-F1DA-6E2D-FF1FA731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111" b="25397"/>
          <a:stretch>
            <a:fillRect/>
          </a:stretch>
        </p:blipFill>
        <p:spPr bwMode="auto">
          <a:xfrm>
            <a:off x="0" y="19050"/>
            <a:ext cx="426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A person with tears in his eyes&#10;&#10;Description automatically generated">
            <a:extLst>
              <a:ext uri="{FF2B5EF4-FFF2-40B4-BE49-F238E27FC236}">
                <a16:creationId xmlns:a16="http://schemas.microsoft.com/office/drawing/2014/main" id="{1C67723A-3166-3FE4-3377-D7A6EB1F1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723900" y="3600450"/>
            <a:ext cx="7086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A person holding her hand up&#10;&#10;Description automatically generated">
            <a:extLst>
              <a:ext uri="{FF2B5EF4-FFF2-40B4-BE49-F238E27FC236}">
                <a16:creationId xmlns:a16="http://schemas.microsoft.com/office/drawing/2014/main" id="{395BA82E-4C28-3701-5DF3-E847A7F18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333" t="11241" r="6667" b="15051"/>
          <a:stretch>
            <a:fillRect/>
          </a:stretch>
        </p:blipFill>
        <p:spPr bwMode="auto">
          <a:xfrm>
            <a:off x="4405313" y="76200"/>
            <a:ext cx="4662487"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 group of women posing for a photo&#10;&#10;Description automatically generated">
            <a:extLst>
              <a:ext uri="{FF2B5EF4-FFF2-40B4-BE49-F238E27FC236}">
                <a16:creationId xmlns:a16="http://schemas.microsoft.com/office/drawing/2014/main" id="{4E592E05-DCB2-E86E-9FC9-F431C4297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695483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A person smiling in front of a flag&#10;&#10;Description automatically generated">
            <a:extLst>
              <a:ext uri="{FF2B5EF4-FFF2-40B4-BE49-F238E27FC236}">
                <a16:creationId xmlns:a16="http://schemas.microsoft.com/office/drawing/2014/main" id="{6F931DFF-8229-5E99-B506-82F8B52A3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100" y="92075"/>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A person in a black robe&#10;&#10;Description automatically generated">
            <a:extLst>
              <a:ext uri="{FF2B5EF4-FFF2-40B4-BE49-F238E27FC236}">
                <a16:creationId xmlns:a16="http://schemas.microsoft.com/office/drawing/2014/main" id="{69FFD8B8-F07F-D6C9-EE49-FB230CF3D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859"/>
          <a:stretch>
            <a:fillRect/>
          </a:stretch>
        </p:blipFill>
        <p:spPr bwMode="auto">
          <a:xfrm>
            <a:off x="7131050" y="2411413"/>
            <a:ext cx="18478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8">
            <a:extLst>
              <a:ext uri="{FF2B5EF4-FFF2-40B4-BE49-F238E27FC236}">
                <a16:creationId xmlns:a16="http://schemas.microsoft.com/office/drawing/2014/main" id="{EFC207B5-6F50-035E-CE87-6D0AE05AE420}"/>
              </a:ext>
            </a:extLst>
          </p:cNvPr>
          <p:cNvSpPr txBox="1">
            <a:spLocks noChangeArrowheads="1"/>
          </p:cNvSpPr>
          <p:nvPr/>
        </p:nvSpPr>
        <p:spPr bwMode="auto">
          <a:xfrm>
            <a:off x="533400" y="4572000"/>
            <a:ext cx="8610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Black women in political leadership: 29 Black women – all Democrats – serve in the 118th Congress. Kamala Harris (D-CA) serves as vice-president.  Ketanji Brown Jackson serves on the Supreme Court.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 person in a red shirt&#10;&#10;Description automatically generated">
            <a:extLst>
              <a:ext uri="{FF2B5EF4-FFF2-40B4-BE49-F238E27FC236}">
                <a16:creationId xmlns:a16="http://schemas.microsoft.com/office/drawing/2014/main" id="{004416FE-EA07-EAF0-F418-187D6BD09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0"/>
            <a:ext cx="314325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A person in a pink jacket&#10;&#10;Description automatically generated">
            <a:extLst>
              <a:ext uri="{FF2B5EF4-FFF2-40B4-BE49-F238E27FC236}">
                <a16:creationId xmlns:a16="http://schemas.microsoft.com/office/drawing/2014/main" id="{E7328BF8-33CA-3A9F-11D9-B99C94C02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675063"/>
            <a:ext cx="30670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A person smiling with purple hair&#10;&#10;Description automatically generated">
            <a:extLst>
              <a:ext uri="{FF2B5EF4-FFF2-40B4-BE49-F238E27FC236}">
                <a16:creationId xmlns:a16="http://schemas.microsoft.com/office/drawing/2014/main" id="{FDB46C5B-DD8D-2448-01DC-CA22CF68D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56"/>
          <a:stretch>
            <a:fillRect/>
          </a:stretch>
        </p:blipFill>
        <p:spPr bwMode="auto">
          <a:xfrm>
            <a:off x="3328988" y="38100"/>
            <a:ext cx="331946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A person taking a selfie&#10;&#10;Description automatically generated">
            <a:extLst>
              <a:ext uri="{FF2B5EF4-FFF2-40B4-BE49-F238E27FC236}">
                <a16:creationId xmlns:a16="http://schemas.microsoft.com/office/drawing/2014/main" id="{518FBB28-E026-4B65-C97E-15533273E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988" y="3605213"/>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A person wearing a striped scarf&#10;&#10;Description automatically generated">
            <a:extLst>
              <a:ext uri="{FF2B5EF4-FFF2-40B4-BE49-F238E27FC236}">
                <a16:creationId xmlns:a16="http://schemas.microsoft.com/office/drawing/2014/main" id="{BC7351B5-8975-3A3E-D7DB-D3E723EBA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94" r="18840"/>
          <a:stretch>
            <a:fillRect/>
          </a:stretch>
        </p:blipFill>
        <p:spPr bwMode="auto">
          <a:xfrm>
            <a:off x="6723063" y="238125"/>
            <a:ext cx="23225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descr="A person wearing a head wrap&#10;&#10;Description automatically generated">
            <a:extLst>
              <a:ext uri="{FF2B5EF4-FFF2-40B4-BE49-F238E27FC236}">
                <a16:creationId xmlns:a16="http://schemas.microsoft.com/office/drawing/2014/main" id="{886D4C46-1AC7-BB1B-A6DC-029629D785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6075" y="2514600"/>
            <a:ext cx="2362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13">
            <a:extLst>
              <a:ext uri="{FF2B5EF4-FFF2-40B4-BE49-F238E27FC236}">
                <a16:creationId xmlns:a16="http://schemas.microsoft.com/office/drawing/2014/main" id="{DAB1500B-3DE5-DB70-9C79-1F2BC94ED263}"/>
              </a:ext>
            </a:extLst>
          </p:cNvPr>
          <p:cNvSpPr txBox="1">
            <a:spLocks noChangeArrowheads="1"/>
          </p:cNvSpPr>
          <p:nvPr/>
        </p:nvSpPr>
        <p:spPr bwMode="auto">
          <a:xfrm>
            <a:off x="6575425" y="5951538"/>
            <a:ext cx="2568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Amasis MT Pro Black" panose="02040A04050005020304" pitchFamily="18" charset="0"/>
              </a:rPr>
              <a:t>Militant Black</a:t>
            </a:r>
          </a:p>
          <a:p>
            <a:pPr eaLnBrk="1" hangingPunct="1">
              <a:spcBef>
                <a:spcPct val="0"/>
              </a:spcBef>
              <a:buFontTx/>
              <a:buNone/>
            </a:pPr>
            <a:r>
              <a:rPr lang="en-US" altLang="en-US" sz="2400">
                <a:latin typeface="Amasis MT Pro Black" panose="02040A04050005020304" pitchFamily="18" charset="0"/>
              </a:rPr>
              <a:t>Women leaders</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a:extLst>
              <a:ext uri="{FF2B5EF4-FFF2-40B4-BE49-F238E27FC236}">
                <a16:creationId xmlns:a16="http://schemas.microsoft.com/office/drawing/2014/main" id="{2CA282C8-D6DD-2CCA-519C-9360F6E8F3F9}"/>
              </a:ext>
            </a:extLst>
          </p:cNvPr>
          <p:cNvSpPr txBox="1">
            <a:spLocks noChangeArrowheads="1"/>
          </p:cNvSpPr>
          <p:nvPr/>
        </p:nvSpPr>
        <p:spPr bwMode="auto">
          <a:xfrm>
            <a:off x="152400" y="341313"/>
            <a:ext cx="38862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Gender</a:t>
            </a:r>
            <a:r>
              <a:rPr lang="en-US" altLang="en-US" sz="1800"/>
              <a:t> refers to the characteristics of women, men, girls and boys that are socially constructed.  This includes norms, behaviours and roles associated with being a woman, man, girl or boy, as well as relationships with each other. As a social construct, gender varies from society to society and can change over time.</a:t>
            </a:r>
          </a:p>
          <a:p>
            <a:pPr eaLnBrk="1" hangingPunct="1">
              <a:spcBef>
                <a:spcPct val="0"/>
              </a:spcBef>
              <a:buFontTx/>
              <a:buNone/>
            </a:pPr>
            <a:r>
              <a:rPr lang="en-US" altLang="en-US" sz="1800" b="1"/>
              <a:t>Gender</a:t>
            </a:r>
            <a:r>
              <a:rPr lang="en-US" altLang="en-US" sz="1800"/>
              <a:t> is hierarchical and produces inequalities that intersect with other social and economic inequalities.  Gender-based discrimination intersects with other factors of discrimination, such as ethnicity, socioeconomic status, disability, age, geographic location, gender identity and sexual orientation, among others. This is referred to as intersectionality.  </a:t>
            </a:r>
          </a:p>
          <a:p>
            <a:pPr eaLnBrk="1" hangingPunct="1">
              <a:spcBef>
                <a:spcPct val="0"/>
              </a:spcBef>
              <a:buFontTx/>
              <a:buNone/>
            </a:pPr>
            <a:r>
              <a:rPr lang="en-US" altLang="en-US" sz="1800" b="1"/>
              <a:t>World Health Organization</a:t>
            </a:r>
          </a:p>
        </p:txBody>
      </p:sp>
      <p:sp>
        <p:nvSpPr>
          <p:cNvPr id="7171" name="TextBox 4">
            <a:extLst>
              <a:ext uri="{FF2B5EF4-FFF2-40B4-BE49-F238E27FC236}">
                <a16:creationId xmlns:a16="http://schemas.microsoft.com/office/drawing/2014/main" id="{F1939167-DA90-8AAF-D9BC-FDEC91408E0D}"/>
              </a:ext>
            </a:extLst>
          </p:cNvPr>
          <p:cNvSpPr txBox="1">
            <a:spLocks noChangeArrowheads="1"/>
          </p:cNvSpPr>
          <p:nvPr/>
        </p:nvSpPr>
        <p:spPr bwMode="auto">
          <a:xfrm>
            <a:off x="4343400" y="44958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 the study of human subjects, the term </a:t>
            </a:r>
            <a:r>
              <a:rPr lang="en-US" altLang="en-US" sz="1800" b="1" i="1"/>
              <a:t>sex</a:t>
            </a:r>
            <a:r>
              <a:rPr lang="en-US" altLang="en-US" sz="1800"/>
              <a:t> should be used as a classification, generally as male or female, according to the reproductive organs and functions that derive from the chromosomal complement [generally XX for female and XY for male].</a:t>
            </a:r>
          </a:p>
          <a:p>
            <a:pPr eaLnBrk="1" hangingPunct="1">
              <a:spcBef>
                <a:spcPct val="0"/>
              </a:spcBef>
              <a:buFontTx/>
              <a:buNone/>
            </a:pPr>
            <a:r>
              <a:rPr lang="en-US" altLang="en-US" sz="1800" b="1"/>
              <a:t>Yale University School of Medicine</a:t>
            </a:r>
          </a:p>
        </p:txBody>
      </p:sp>
      <p:pic>
        <p:nvPicPr>
          <p:cNvPr id="7172" name="Picture 6" descr="A black and white logo&#10;&#10;Description automatically generated">
            <a:extLst>
              <a:ext uri="{FF2B5EF4-FFF2-40B4-BE49-F238E27FC236}">
                <a16:creationId xmlns:a16="http://schemas.microsoft.com/office/drawing/2014/main" id="{27DE8B82-7576-4107-A43C-0273686A8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609600"/>
            <a:ext cx="3917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a:extLst>
              <a:ext uri="{FF2B5EF4-FFF2-40B4-BE49-F238E27FC236}">
                <a16:creationId xmlns:a16="http://schemas.microsoft.com/office/drawing/2014/main" id="{46481265-6ED7-0455-C657-0A045F11E011}"/>
              </a:ext>
            </a:extLst>
          </p:cNvPr>
          <p:cNvSpPr txBox="1">
            <a:spLocks noChangeArrowheads="1"/>
          </p:cNvSpPr>
          <p:nvPr/>
        </p:nvSpPr>
        <p:spPr bwMode="auto">
          <a:xfrm>
            <a:off x="457200" y="1905000"/>
            <a:ext cx="7985125" cy="45243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b="1" dirty="0">
                <a:latin typeface="Times New Roman" panose="02020603050405020304" pitchFamily="18" charset="0"/>
                <a:cs typeface="Times New Roman" panose="02020603050405020304" pitchFamily="18" charset="0"/>
              </a:rPr>
              <a:t>Summary</a:t>
            </a:r>
          </a:p>
          <a:p>
            <a:pPr marL="514350" indent="-514350" eaLnBrk="1" hangingPunct="1">
              <a:spcBef>
                <a:spcPct val="0"/>
              </a:spcBef>
              <a:buFontTx/>
              <a:buAutoNum type="arabicPeriod"/>
              <a:defRPr/>
            </a:pPr>
            <a:r>
              <a:rPr lang="en-US" altLang="en-US" dirty="0">
                <a:latin typeface="Times New Roman" panose="02020603050405020304" pitchFamily="18" charset="0"/>
                <a:cs typeface="Times New Roman" panose="02020603050405020304" pitchFamily="18" charset="0"/>
              </a:rPr>
              <a:t>We must understand the difference between </a:t>
            </a:r>
          </a:p>
          <a:p>
            <a:pPr eaLnBrk="1" hangingPunct="1">
              <a:spcBef>
                <a:spcPct val="0"/>
              </a:spcBef>
              <a:buFontTx/>
              <a:buNone/>
              <a:defRPr/>
            </a:pPr>
            <a:r>
              <a:rPr lang="en-US" altLang="en-US" dirty="0">
                <a:latin typeface="Times New Roman" panose="02020603050405020304" pitchFamily="18" charset="0"/>
                <a:cs typeface="Times New Roman" panose="02020603050405020304" pitchFamily="18" charset="0"/>
              </a:rPr>
              <a:t>gender and sexuality</a:t>
            </a:r>
          </a:p>
          <a:p>
            <a:pPr marL="514350" indent="-514350" eaLnBrk="1" hangingPunct="1">
              <a:spcBef>
                <a:spcPct val="0"/>
              </a:spcBef>
              <a:buFontTx/>
              <a:buAutoNum type="arabicPeriod" startAt="2"/>
              <a:defRPr/>
            </a:pPr>
            <a:r>
              <a:rPr lang="en-US" altLang="en-US" dirty="0">
                <a:latin typeface="Times New Roman" panose="02020603050405020304" pitchFamily="18" charset="0"/>
                <a:cs typeface="Times New Roman" panose="02020603050405020304" pitchFamily="18" charset="0"/>
              </a:rPr>
              <a:t>Black women have suffered in history</a:t>
            </a:r>
          </a:p>
          <a:p>
            <a:pPr marL="514350" indent="-514350" eaLnBrk="1" hangingPunct="1">
              <a:spcBef>
                <a:spcPct val="0"/>
              </a:spcBef>
              <a:buFontTx/>
              <a:buAutoNum type="arabicPeriod" startAt="2"/>
              <a:defRPr/>
            </a:pPr>
            <a:r>
              <a:rPr lang="en-US" altLang="en-US" dirty="0">
                <a:latin typeface="Times New Roman" panose="02020603050405020304" pitchFamily="18" charset="0"/>
                <a:cs typeface="Times New Roman" panose="02020603050405020304" pitchFamily="18" charset="0"/>
              </a:rPr>
              <a:t>Black women have been leaders</a:t>
            </a:r>
          </a:p>
          <a:p>
            <a:pPr marL="514350" indent="-514350" eaLnBrk="1" hangingPunct="1">
              <a:spcBef>
                <a:spcPct val="0"/>
              </a:spcBef>
              <a:buFontTx/>
              <a:buAutoNum type="arabicPeriod" startAt="2"/>
              <a:defRPr/>
            </a:pPr>
            <a:r>
              <a:rPr lang="en-US" altLang="en-US" dirty="0">
                <a:latin typeface="Times New Roman" panose="02020603050405020304" pitchFamily="18" charset="0"/>
                <a:cs typeface="Times New Roman" panose="02020603050405020304" pitchFamily="18" charset="0"/>
              </a:rPr>
              <a:t>Black women face triple oppression</a:t>
            </a:r>
          </a:p>
          <a:p>
            <a:pPr marL="514350" indent="-514350" eaLnBrk="1" hangingPunct="1">
              <a:spcBef>
                <a:spcPct val="0"/>
              </a:spcBef>
              <a:buFontTx/>
              <a:buAutoNum type="arabicPeriod" startAt="2"/>
              <a:defRPr/>
            </a:pPr>
            <a:r>
              <a:rPr lang="en-US" altLang="en-US" dirty="0">
                <a:latin typeface="Times New Roman" panose="02020603050405020304" pitchFamily="18" charset="0"/>
                <a:cs typeface="Times New Roman" panose="02020603050405020304" pitchFamily="18" charset="0"/>
              </a:rPr>
              <a:t>We must defend the LGBTQIA community</a:t>
            </a:r>
          </a:p>
          <a:p>
            <a:pPr marL="514350" indent="-514350" eaLnBrk="1" hangingPunct="1">
              <a:spcBef>
                <a:spcPct val="0"/>
              </a:spcBef>
              <a:buFontTx/>
              <a:buAutoNum type="arabicPeriod" startAt="2"/>
              <a:defRPr/>
            </a:pPr>
            <a:r>
              <a:rPr lang="en-US" altLang="en-US" dirty="0">
                <a:latin typeface="Times New Roman" panose="02020603050405020304" pitchFamily="18" charset="0"/>
                <a:cs typeface="Times New Roman" panose="02020603050405020304" pitchFamily="18" charset="0"/>
              </a:rPr>
              <a:t>We must support Black women in electoral</a:t>
            </a:r>
          </a:p>
          <a:p>
            <a:pPr eaLnBrk="1" hangingPunct="1">
              <a:spcBef>
                <a:spcPct val="0"/>
              </a:spcBef>
              <a:buFontTx/>
              <a:buNone/>
              <a:defRPr/>
            </a:pPr>
            <a:r>
              <a:rPr lang="en-US" altLang="en-US" dirty="0">
                <a:latin typeface="Times New Roman" panose="02020603050405020304" pitchFamily="18" charset="0"/>
                <a:cs typeface="Times New Roman" panose="02020603050405020304" pitchFamily="18" charset="0"/>
              </a:rPr>
              <a:t>positions and in mass social movements</a:t>
            </a:r>
          </a:p>
        </p:txBody>
      </p:sp>
      <p:pic>
        <p:nvPicPr>
          <p:cNvPr id="45059" name="Picture 2" descr="A black background with a black square&#10;&#10;Description automatically generated with medium confidence">
            <a:extLst>
              <a:ext uri="{FF2B5EF4-FFF2-40B4-BE49-F238E27FC236}">
                <a16:creationId xmlns:a16="http://schemas.microsoft.com/office/drawing/2014/main" id="{F9BA2547-7806-D9B6-305C-B4BC9F86A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04800"/>
            <a:ext cx="14176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A person and person walking&#10;&#10;Description automatically generated">
            <a:extLst>
              <a:ext uri="{FF2B5EF4-FFF2-40B4-BE49-F238E27FC236}">
                <a16:creationId xmlns:a16="http://schemas.microsoft.com/office/drawing/2014/main" id="{480954DF-7C78-E6E6-7B82-D1D4B525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752"/>
          <a:stretch>
            <a:fillRect/>
          </a:stretch>
        </p:blipFill>
        <p:spPr bwMode="auto">
          <a:xfrm>
            <a:off x="228600" y="152400"/>
            <a:ext cx="858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5">
            <a:extLst>
              <a:ext uri="{FF2B5EF4-FFF2-40B4-BE49-F238E27FC236}">
                <a16:creationId xmlns:a16="http://schemas.microsoft.com/office/drawing/2014/main" id="{2D05E3A5-892E-3D3A-298D-72037C53764A}"/>
              </a:ext>
            </a:extLst>
          </p:cNvPr>
          <p:cNvSpPr txBox="1">
            <a:spLocks noChangeArrowheads="1"/>
          </p:cNvSpPr>
          <p:nvPr/>
        </p:nvSpPr>
        <p:spPr bwMode="auto">
          <a:xfrm>
            <a:off x="2184400" y="4343400"/>
            <a:ext cx="55372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a:latin typeface="Amasis MT Pro Black" panose="02040A04050005020304" pitchFamily="18" charset="0"/>
              </a:rPr>
              <a:t>Biology vs Sociology</a:t>
            </a:r>
          </a:p>
          <a:p>
            <a:pPr eaLnBrk="1" hangingPunct="1">
              <a:spcBef>
                <a:spcPct val="0"/>
              </a:spcBef>
              <a:buFontTx/>
              <a:buNone/>
            </a:pPr>
            <a:r>
              <a:rPr lang="en-US" altLang="en-US" sz="1800"/>
              <a:t> 		</a:t>
            </a:r>
          </a:p>
        </p:txBody>
      </p:sp>
      <p:sp>
        <p:nvSpPr>
          <p:cNvPr id="8196" name="TextBox 6">
            <a:extLst>
              <a:ext uri="{FF2B5EF4-FFF2-40B4-BE49-F238E27FC236}">
                <a16:creationId xmlns:a16="http://schemas.microsoft.com/office/drawing/2014/main" id="{CA63157A-5051-E135-4F95-F683676C261F}"/>
              </a:ext>
            </a:extLst>
          </p:cNvPr>
          <p:cNvSpPr txBox="1">
            <a:spLocks noChangeArrowheads="1"/>
          </p:cNvSpPr>
          <p:nvPr/>
        </p:nvSpPr>
        <p:spPr bwMode="auto">
          <a:xfrm>
            <a:off x="2895600" y="4970463"/>
            <a:ext cx="96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(Sex)</a:t>
            </a:r>
          </a:p>
        </p:txBody>
      </p:sp>
      <p:sp>
        <p:nvSpPr>
          <p:cNvPr id="8197" name="TextBox 7">
            <a:extLst>
              <a:ext uri="{FF2B5EF4-FFF2-40B4-BE49-F238E27FC236}">
                <a16:creationId xmlns:a16="http://schemas.microsoft.com/office/drawing/2014/main" id="{B6F60775-E9A7-51F0-DDCA-524F5094C13D}"/>
              </a:ext>
            </a:extLst>
          </p:cNvPr>
          <p:cNvSpPr txBox="1">
            <a:spLocks noChangeArrowheads="1"/>
          </p:cNvSpPr>
          <p:nvPr/>
        </p:nvSpPr>
        <p:spPr bwMode="auto">
          <a:xfrm>
            <a:off x="5562600" y="5032375"/>
            <a:ext cx="1354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t>
            </a:r>
            <a:r>
              <a:rPr lang="en-US" altLang="en-US" sz="2400" b="1">
                <a:solidFill>
                  <a:srgbClr val="FF0000"/>
                </a:solidFill>
                <a:latin typeface="Times New Roman" panose="02020603050405020304" pitchFamily="18" charset="0"/>
                <a:cs typeface="Times New Roman" panose="02020603050405020304" pitchFamily="18" charset="0"/>
              </a:rPr>
              <a:t>Gender)</a:t>
            </a:r>
          </a:p>
        </p:txBody>
      </p:sp>
      <p:pic>
        <p:nvPicPr>
          <p:cNvPr id="8198" name="Picture 9" descr="A black background with a black square&#10;&#10;Description automatically generated">
            <a:extLst>
              <a:ext uri="{FF2B5EF4-FFF2-40B4-BE49-F238E27FC236}">
                <a16:creationId xmlns:a16="http://schemas.microsoft.com/office/drawing/2014/main" id="{8A973AB3-6AFB-F09B-071A-C6A37033F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5175250"/>
            <a:ext cx="7112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C88E7584-E695-21E3-9ED6-5CC75EE61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66294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4">
            <a:extLst>
              <a:ext uri="{FF2B5EF4-FFF2-40B4-BE49-F238E27FC236}">
                <a16:creationId xmlns:a16="http://schemas.microsoft.com/office/drawing/2014/main" id="{40B4F31A-18AF-A534-4E44-7EFFF4698C8A}"/>
              </a:ext>
            </a:extLst>
          </p:cNvPr>
          <p:cNvSpPr txBox="1">
            <a:spLocks noChangeArrowheads="1"/>
          </p:cNvSpPr>
          <p:nvPr/>
        </p:nvSpPr>
        <p:spPr bwMode="auto">
          <a:xfrm>
            <a:off x="76200" y="5827713"/>
            <a:ext cx="9220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Women have been the foundation of community social and institutional life.  They lead in production and the social reproduction.  This amounts to two fulltime jobs.  However, within the community male supremacy is a major problem today.</a:t>
            </a:r>
          </a:p>
        </p:txBody>
      </p:sp>
      <p:pic>
        <p:nvPicPr>
          <p:cNvPr id="9220" name="Picture 6" descr="A person painting a picture&#10;&#10;Description automatically generated">
            <a:extLst>
              <a:ext uri="{FF2B5EF4-FFF2-40B4-BE49-F238E27FC236}">
                <a16:creationId xmlns:a16="http://schemas.microsoft.com/office/drawing/2014/main" id="{605F02E0-2A6C-AE72-63FA-1A9CEF477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13" y="3751263"/>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A book cover with a drawing of a person&#10;&#10;Description automatically generated">
            <a:extLst>
              <a:ext uri="{FF2B5EF4-FFF2-40B4-BE49-F238E27FC236}">
                <a16:creationId xmlns:a16="http://schemas.microsoft.com/office/drawing/2014/main" id="{8300077F-D641-7855-C04D-A4297A501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334" r="12479"/>
          <a:stretch>
            <a:fillRect/>
          </a:stretch>
        </p:blipFill>
        <p:spPr bwMode="auto">
          <a:xfrm>
            <a:off x="6781800" y="474663"/>
            <a:ext cx="22860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5B7FCD0-1DD8-0EB2-9943-89AF056EAC29}"/>
              </a:ext>
            </a:extLst>
          </p:cNvPr>
          <p:cNvSpPr>
            <a:spLocks noGrp="1" noChangeArrowheads="1"/>
          </p:cNvSpPr>
          <p:nvPr>
            <p:ph type="body" idx="1"/>
          </p:nvPr>
        </p:nvSpPr>
        <p:spPr>
          <a:xfrm>
            <a:off x="1219200" y="1798638"/>
            <a:ext cx="7010400" cy="4525962"/>
          </a:xfrm>
        </p:spPr>
        <p:txBody>
          <a:bodyPr/>
          <a:lstStyle/>
          <a:p>
            <a:pPr eaLnBrk="1" hangingPunct="1">
              <a:lnSpc>
                <a:spcPct val="90000"/>
              </a:lnSpc>
              <a:buFontTx/>
              <a:buNone/>
            </a:pPr>
            <a:r>
              <a:rPr lang="en-US" altLang="en-US" sz="2800" b="1"/>
              <a:t>Africa</a:t>
            </a:r>
          </a:p>
          <a:p>
            <a:pPr eaLnBrk="1" hangingPunct="1">
              <a:lnSpc>
                <a:spcPct val="90000"/>
              </a:lnSpc>
              <a:buFontTx/>
              <a:buNone/>
            </a:pPr>
            <a:r>
              <a:rPr lang="en-US" altLang="en-US" sz="2800" b="1"/>
              <a:t>					         Slave trade</a:t>
            </a:r>
          </a:p>
          <a:p>
            <a:pPr eaLnBrk="1" hangingPunct="1">
              <a:lnSpc>
                <a:spcPct val="90000"/>
              </a:lnSpc>
              <a:buFontTx/>
              <a:buNone/>
            </a:pPr>
            <a:r>
              <a:rPr lang="en-US" altLang="en-US" sz="2800" b="1"/>
              <a:t>Slavery</a:t>
            </a:r>
          </a:p>
          <a:p>
            <a:pPr eaLnBrk="1" hangingPunct="1">
              <a:lnSpc>
                <a:spcPct val="90000"/>
              </a:lnSpc>
              <a:buFontTx/>
              <a:buNone/>
            </a:pPr>
            <a:r>
              <a:rPr lang="en-US" altLang="en-US" sz="2800" b="1"/>
              <a:t>					     Emancipation</a:t>
            </a:r>
          </a:p>
          <a:p>
            <a:pPr eaLnBrk="1" hangingPunct="1">
              <a:lnSpc>
                <a:spcPct val="90000"/>
              </a:lnSpc>
              <a:buFontTx/>
              <a:buNone/>
            </a:pPr>
            <a:r>
              <a:rPr lang="en-US" altLang="en-US" sz="2800" b="1"/>
              <a:t>Rural tenancy</a:t>
            </a:r>
          </a:p>
          <a:p>
            <a:pPr eaLnBrk="1" hangingPunct="1">
              <a:lnSpc>
                <a:spcPct val="90000"/>
              </a:lnSpc>
              <a:buFontTx/>
              <a:buNone/>
            </a:pPr>
            <a:r>
              <a:rPr lang="en-US" altLang="en-US" sz="2800" b="1"/>
              <a:t>					Great migrations</a:t>
            </a:r>
          </a:p>
          <a:p>
            <a:pPr eaLnBrk="1" hangingPunct="1">
              <a:lnSpc>
                <a:spcPct val="90000"/>
              </a:lnSpc>
              <a:buFontTx/>
              <a:buNone/>
            </a:pPr>
            <a:r>
              <a:rPr lang="en-US" altLang="en-US" sz="2800" b="1"/>
              <a:t>Urban industry</a:t>
            </a:r>
          </a:p>
          <a:p>
            <a:pPr eaLnBrk="1" hangingPunct="1">
              <a:lnSpc>
                <a:spcPct val="90000"/>
              </a:lnSpc>
              <a:buFontTx/>
              <a:buNone/>
            </a:pPr>
            <a:r>
              <a:rPr lang="en-US" altLang="en-US" sz="2800" b="1"/>
              <a:t>					 Structural crisis</a:t>
            </a:r>
          </a:p>
          <a:p>
            <a:pPr eaLnBrk="1" hangingPunct="1">
              <a:lnSpc>
                <a:spcPct val="90000"/>
              </a:lnSpc>
              <a:buFontTx/>
              <a:buNone/>
            </a:pPr>
            <a:r>
              <a:rPr lang="en-US" altLang="en-US" sz="2800" b="1"/>
              <a:t>Information society</a:t>
            </a:r>
          </a:p>
          <a:p>
            <a:pPr eaLnBrk="1" hangingPunct="1">
              <a:lnSpc>
                <a:spcPct val="90000"/>
              </a:lnSpc>
              <a:buFontTx/>
              <a:buNone/>
            </a:pPr>
            <a:endParaRPr lang="en-US" altLang="en-US" sz="2800" b="1"/>
          </a:p>
          <a:p>
            <a:pPr eaLnBrk="1" hangingPunct="1">
              <a:lnSpc>
                <a:spcPct val="90000"/>
              </a:lnSpc>
              <a:buFontTx/>
              <a:buNone/>
            </a:pPr>
            <a:endParaRPr lang="en-US" altLang="en-US" sz="2800" b="1"/>
          </a:p>
        </p:txBody>
      </p:sp>
      <p:sp>
        <p:nvSpPr>
          <p:cNvPr id="10243" name="Rectangle 3">
            <a:extLst>
              <a:ext uri="{FF2B5EF4-FFF2-40B4-BE49-F238E27FC236}">
                <a16:creationId xmlns:a16="http://schemas.microsoft.com/office/drawing/2014/main" id="{779E477D-F27B-47D6-33CC-5895C9844F8F}"/>
              </a:ext>
            </a:extLst>
          </p:cNvPr>
          <p:cNvSpPr>
            <a:spLocks noGrp="1" noChangeArrowheads="1"/>
          </p:cNvSpPr>
          <p:nvPr>
            <p:ph type="title"/>
          </p:nvPr>
        </p:nvSpPr>
        <p:spPr>
          <a:xfrm>
            <a:off x="0" y="274638"/>
            <a:ext cx="9144000" cy="1143000"/>
          </a:xfrm>
        </p:spPr>
        <p:txBody>
          <a:bodyPr/>
          <a:lstStyle/>
          <a:p>
            <a:pPr eaLnBrk="1" hangingPunct="1"/>
            <a:r>
              <a:rPr lang="en-US" altLang="en-US" sz="4000" b="1"/>
              <a:t>The logic of Black history:</a:t>
            </a:r>
            <a:br>
              <a:rPr lang="en-US" altLang="en-US" sz="4000"/>
            </a:br>
            <a:r>
              <a:rPr lang="en-US" altLang="en-US" sz="2400" b="1"/>
              <a:t>modes of social cohesion, modes of social disruption</a:t>
            </a:r>
          </a:p>
        </p:txBody>
      </p:sp>
      <p:sp>
        <p:nvSpPr>
          <p:cNvPr id="10244" name="Line 4">
            <a:extLst>
              <a:ext uri="{FF2B5EF4-FFF2-40B4-BE49-F238E27FC236}">
                <a16:creationId xmlns:a16="http://schemas.microsoft.com/office/drawing/2014/main" id="{006FDB71-2133-7AEB-6258-D6EFB8F976BF}"/>
              </a:ext>
            </a:extLst>
          </p:cNvPr>
          <p:cNvSpPr>
            <a:spLocks noChangeShapeType="1"/>
          </p:cNvSpPr>
          <p:nvPr/>
        </p:nvSpPr>
        <p:spPr bwMode="auto">
          <a:xfrm>
            <a:off x="2438400" y="2057400"/>
            <a:ext cx="3200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5" name="Line 5">
            <a:extLst>
              <a:ext uri="{FF2B5EF4-FFF2-40B4-BE49-F238E27FC236}">
                <a16:creationId xmlns:a16="http://schemas.microsoft.com/office/drawing/2014/main" id="{92EA89C2-E53A-70F0-007C-F27479A56DC6}"/>
              </a:ext>
            </a:extLst>
          </p:cNvPr>
          <p:cNvSpPr>
            <a:spLocks noChangeShapeType="1"/>
          </p:cNvSpPr>
          <p:nvPr/>
        </p:nvSpPr>
        <p:spPr bwMode="auto">
          <a:xfrm>
            <a:off x="2743200" y="3048000"/>
            <a:ext cx="2590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6" name="Line 6">
            <a:extLst>
              <a:ext uri="{FF2B5EF4-FFF2-40B4-BE49-F238E27FC236}">
                <a16:creationId xmlns:a16="http://schemas.microsoft.com/office/drawing/2014/main" id="{D238A233-B48D-801B-917B-B0A70EF36837}"/>
              </a:ext>
            </a:extLst>
          </p:cNvPr>
          <p:cNvSpPr>
            <a:spLocks noChangeShapeType="1"/>
          </p:cNvSpPr>
          <p:nvPr/>
        </p:nvSpPr>
        <p:spPr bwMode="auto">
          <a:xfrm>
            <a:off x="3810000" y="39624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7">
            <a:extLst>
              <a:ext uri="{FF2B5EF4-FFF2-40B4-BE49-F238E27FC236}">
                <a16:creationId xmlns:a16="http://schemas.microsoft.com/office/drawing/2014/main" id="{54226822-1144-9E40-6CA0-F69ACC2B048A}"/>
              </a:ext>
            </a:extLst>
          </p:cNvPr>
          <p:cNvSpPr>
            <a:spLocks noChangeShapeType="1"/>
          </p:cNvSpPr>
          <p:nvPr/>
        </p:nvSpPr>
        <p:spPr bwMode="auto">
          <a:xfrm>
            <a:off x="3962400" y="4876800"/>
            <a:ext cx="99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Line 8">
            <a:extLst>
              <a:ext uri="{FF2B5EF4-FFF2-40B4-BE49-F238E27FC236}">
                <a16:creationId xmlns:a16="http://schemas.microsoft.com/office/drawing/2014/main" id="{6DAB48CD-14A7-3E21-E4C5-32C17EF9370F}"/>
              </a:ext>
            </a:extLst>
          </p:cNvPr>
          <p:cNvSpPr>
            <a:spLocks noChangeShapeType="1"/>
          </p:cNvSpPr>
          <p:nvPr/>
        </p:nvSpPr>
        <p:spPr bwMode="auto">
          <a:xfrm flipH="1">
            <a:off x="2743200" y="2590800"/>
            <a:ext cx="2895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Line 9">
            <a:extLst>
              <a:ext uri="{FF2B5EF4-FFF2-40B4-BE49-F238E27FC236}">
                <a16:creationId xmlns:a16="http://schemas.microsoft.com/office/drawing/2014/main" id="{1ADD78F2-F3BA-D6E0-CF12-89D8EA76A7CF}"/>
              </a:ext>
            </a:extLst>
          </p:cNvPr>
          <p:cNvSpPr>
            <a:spLocks noChangeShapeType="1"/>
          </p:cNvSpPr>
          <p:nvPr/>
        </p:nvSpPr>
        <p:spPr bwMode="auto">
          <a:xfrm flipH="1">
            <a:off x="3810000" y="3505200"/>
            <a:ext cx="1524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Line 10">
            <a:extLst>
              <a:ext uri="{FF2B5EF4-FFF2-40B4-BE49-F238E27FC236}">
                <a16:creationId xmlns:a16="http://schemas.microsoft.com/office/drawing/2014/main" id="{5534DD59-A388-9462-4C5D-569295D274A3}"/>
              </a:ext>
            </a:extLst>
          </p:cNvPr>
          <p:cNvSpPr>
            <a:spLocks noChangeShapeType="1"/>
          </p:cNvSpPr>
          <p:nvPr/>
        </p:nvSpPr>
        <p:spPr bwMode="auto">
          <a:xfrm flipH="1">
            <a:off x="3962400" y="4495800"/>
            <a:ext cx="990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1" name="Line 11">
            <a:extLst>
              <a:ext uri="{FF2B5EF4-FFF2-40B4-BE49-F238E27FC236}">
                <a16:creationId xmlns:a16="http://schemas.microsoft.com/office/drawing/2014/main" id="{34FA7EA4-2B9A-D126-1540-3DE26F737FDB}"/>
              </a:ext>
            </a:extLst>
          </p:cNvPr>
          <p:cNvSpPr>
            <a:spLocks noChangeShapeType="1"/>
          </p:cNvSpPr>
          <p:nvPr/>
        </p:nvSpPr>
        <p:spPr bwMode="auto">
          <a:xfrm flipH="1">
            <a:off x="4648200" y="5410200"/>
            <a:ext cx="304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E6649BED-8064-BC96-3260-71383E403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9850"/>
            <a:ext cx="89916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4">
            <a:extLst>
              <a:ext uri="{FF2B5EF4-FFF2-40B4-BE49-F238E27FC236}">
                <a16:creationId xmlns:a16="http://schemas.microsoft.com/office/drawing/2014/main" id="{B8305F7C-0CF6-1383-392A-99BCD0ED6BFD}"/>
              </a:ext>
            </a:extLst>
          </p:cNvPr>
          <p:cNvSpPr txBox="1">
            <a:spLocks noChangeArrowheads="1"/>
          </p:cNvSpPr>
          <p:nvPr/>
        </p:nvSpPr>
        <p:spPr bwMode="auto">
          <a:xfrm>
            <a:off x="639763" y="6080125"/>
            <a:ext cx="84772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latin typeface="Times New Roman" panose="02020603050405020304" pitchFamily="18" charset="0"/>
                <a:cs typeface="Times New Roman" panose="02020603050405020304" pitchFamily="18" charset="0"/>
              </a:rPr>
              <a:t>The slave experience of Black women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a:extLst>
              <a:ext uri="{FF2B5EF4-FFF2-40B4-BE49-F238E27FC236}">
                <a16:creationId xmlns:a16="http://schemas.microsoft.com/office/drawing/2014/main" id="{8F1F27A6-7995-28BC-60DC-0498CCA0D010}"/>
              </a:ext>
            </a:extLst>
          </p:cNvPr>
          <p:cNvSpPr txBox="1">
            <a:spLocks noChangeArrowheads="1"/>
          </p:cNvSpPr>
          <p:nvPr/>
        </p:nvSpPr>
        <p:spPr bwMode="auto">
          <a:xfrm>
            <a:off x="381000" y="4038600"/>
            <a:ext cx="8915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cs typeface="Times New Roman" panose="02020603050405020304" pitchFamily="18" charset="0"/>
              </a:rPr>
              <a:t>On June 2, 1863, Harriet Tubman, under the command of Union Colonel James Montgomery, became the first woman to lead a major military operation in the United States when she and 150 African American Union soldiers rescued more than 700 slaves in the Combahee Ferry Raid during the Civil War</a:t>
            </a:r>
            <a:r>
              <a:rPr lang="en-US" altLang="en-US" sz="1800"/>
              <a:t>.</a:t>
            </a:r>
          </a:p>
        </p:txBody>
      </p:sp>
      <p:pic>
        <p:nvPicPr>
          <p:cNvPr id="12291" name="Picture 5" descr="A close-up of a person&#10;&#10;Description automatically generated">
            <a:extLst>
              <a:ext uri="{FF2B5EF4-FFF2-40B4-BE49-F238E27FC236}">
                <a16:creationId xmlns:a16="http://schemas.microsoft.com/office/drawing/2014/main" id="{EB2133EB-FA55-D490-3A2D-8E78A23CB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99" t="13333" r="18599" b="16666"/>
          <a:stretch>
            <a:fillRect/>
          </a:stretch>
        </p:blipFill>
        <p:spPr bwMode="auto">
          <a:xfrm>
            <a:off x="609600" y="381000"/>
            <a:ext cx="25590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A book cover of a historical book&#10;&#10;Description automatically generated">
            <a:extLst>
              <a:ext uri="{FF2B5EF4-FFF2-40B4-BE49-F238E27FC236}">
                <a16:creationId xmlns:a16="http://schemas.microsoft.com/office/drawing/2014/main" id="{B68D2C2D-BFD0-2957-B99E-8051A1ED1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3225"/>
            <a:ext cx="231616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2" descr="A person in uniform holding a rifle&#10;&#10;Description automatically generated">
            <a:extLst>
              <a:ext uri="{FF2B5EF4-FFF2-40B4-BE49-F238E27FC236}">
                <a16:creationId xmlns:a16="http://schemas.microsoft.com/office/drawing/2014/main" id="{1F683A65-7D32-B5B2-96EF-C4C969DCA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7038"/>
            <a:ext cx="253047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9077</TotalTime>
  <Words>974</Words>
  <Application>Microsoft Office PowerPoint</Application>
  <PresentationFormat>On-screen Show (4:3)</PresentationFormat>
  <Paragraphs>90</Paragraphs>
  <Slides>40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Amasis MT Pro Black</vt:lpstr>
      <vt:lpstr>Times New Roman</vt:lpstr>
      <vt:lpstr>Cooper Black</vt:lpstr>
      <vt:lpstr>Aharoni</vt:lpstr>
      <vt:lpstr>Wingdings 3</vt:lpstr>
      <vt:lpstr>Default Design</vt:lpstr>
      <vt:lpstr>PowerPoint Presentation</vt:lpstr>
      <vt:lpstr>PowerPoint Presentation</vt:lpstr>
      <vt:lpstr>PowerPoint Presentation</vt:lpstr>
      <vt:lpstr>PowerPoint Presentation</vt:lpstr>
      <vt:lpstr>PowerPoint Presentation</vt:lpstr>
      <vt:lpstr>PowerPoint Presentation</vt:lpstr>
      <vt:lpstr>The logic of Black history: modes of social cohesion, modes of social disruption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 gendered occupations</vt:lpstr>
      <vt:lpstr>PowerPoint Presentation</vt:lpstr>
      <vt:lpstr>PowerPoint Presentation</vt:lpstr>
      <vt:lpstr>Higher poverty  for all kinds of Black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Toledo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dc:creator>
  <cp:lastModifiedBy>Williams, Kate</cp:lastModifiedBy>
  <cp:revision>70</cp:revision>
  <cp:lastPrinted>2023-07-31T21:14:14Z</cp:lastPrinted>
  <dcterms:created xsi:type="dcterms:W3CDTF">2007-10-26T18:24:38Z</dcterms:created>
  <dcterms:modified xsi:type="dcterms:W3CDTF">2023-09-16T19:00:14Z</dcterms:modified>
</cp:coreProperties>
</file>