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9" r:id="rId2"/>
    <p:sldId id="318" r:id="rId3"/>
    <p:sldId id="256" r:id="rId4"/>
    <p:sldId id="257" r:id="rId5"/>
    <p:sldId id="281" r:id="rId6"/>
    <p:sldId id="258" r:id="rId7"/>
    <p:sldId id="292" r:id="rId8"/>
    <p:sldId id="282" r:id="rId9"/>
    <p:sldId id="314" r:id="rId10"/>
    <p:sldId id="264" r:id="rId11"/>
    <p:sldId id="313" r:id="rId12"/>
    <p:sldId id="265" r:id="rId13"/>
    <p:sldId id="262" r:id="rId14"/>
    <p:sldId id="268" r:id="rId15"/>
    <p:sldId id="259" r:id="rId16"/>
    <p:sldId id="316" r:id="rId17"/>
    <p:sldId id="298" r:id="rId18"/>
    <p:sldId id="267" r:id="rId19"/>
    <p:sldId id="315" r:id="rId20"/>
    <p:sldId id="294" r:id="rId21"/>
    <p:sldId id="297" r:id="rId22"/>
    <p:sldId id="269" r:id="rId23"/>
    <p:sldId id="266" r:id="rId24"/>
    <p:sldId id="299" r:id="rId25"/>
    <p:sldId id="300" r:id="rId26"/>
    <p:sldId id="301" r:id="rId27"/>
    <p:sldId id="304" r:id="rId28"/>
    <p:sldId id="272" r:id="rId29"/>
    <p:sldId id="305" r:id="rId30"/>
    <p:sldId id="306" r:id="rId31"/>
    <p:sldId id="307" r:id="rId32"/>
    <p:sldId id="308" r:id="rId33"/>
    <p:sldId id="309" r:id="rId34"/>
    <p:sldId id="302" r:id="rId35"/>
    <p:sldId id="274" r:id="rId36"/>
    <p:sldId id="310" r:id="rId37"/>
    <p:sldId id="260" r:id="rId38"/>
    <p:sldId id="317" r:id="rId39"/>
    <p:sldId id="303" r:id="rId40"/>
    <p:sldId id="311" r:id="rId41"/>
    <p:sldId id="312" r:id="rId42"/>
    <p:sldId id="271" r:id="rId43"/>
    <p:sldId id="277" r:id="rId4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49" autoAdjust="0"/>
  </p:normalViewPr>
  <p:slideViewPr>
    <p:cSldViewPr snapToGrid="0">
      <p:cViewPr varScale="1">
        <p:scale>
          <a:sx n="74" d="100"/>
          <a:sy n="74" d="100"/>
        </p:scale>
        <p:origin x="1133" y="67"/>
      </p:cViewPr>
      <p:guideLst/>
    </p:cSldViewPr>
  </p:slideViewPr>
  <p:outlineViewPr>
    <p:cViewPr>
      <p:scale>
        <a:sx n="33" d="100"/>
        <a:sy n="33" d="100"/>
      </p:scale>
      <p:origin x="0" y="-611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855464-B31A-4118-A91E-A3B2A899E65B}"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84460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855464-B31A-4118-A91E-A3B2A899E65B}"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225753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855464-B31A-4118-A91E-A3B2A899E65B}"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312590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855464-B31A-4118-A91E-A3B2A899E65B}"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384921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855464-B31A-4118-A91E-A3B2A899E65B}"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94688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855464-B31A-4118-A91E-A3B2A899E65B}"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201518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855464-B31A-4118-A91E-A3B2A899E65B}" type="datetimeFigureOut">
              <a:rPr lang="en-US" smtClean="0"/>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73595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855464-B31A-4118-A91E-A3B2A899E65B}" type="datetimeFigureOut">
              <a:rPr lang="en-US" smtClean="0"/>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316654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55464-B31A-4118-A91E-A3B2A899E65B}" type="datetimeFigureOut">
              <a:rPr lang="en-US" smtClean="0"/>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354144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855464-B31A-4118-A91E-A3B2A899E65B}"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2040624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855464-B31A-4118-A91E-A3B2A899E65B}"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40BCE-74D1-40F0-9A3A-7E210EBCB5F0}" type="slidenum">
              <a:rPr lang="en-US" smtClean="0"/>
              <a:t>‹#›</a:t>
            </a:fld>
            <a:endParaRPr lang="en-US"/>
          </a:p>
        </p:txBody>
      </p:sp>
    </p:spTree>
    <p:extLst>
      <p:ext uri="{BB962C8B-B14F-4D97-AF65-F5344CB8AC3E}">
        <p14:creationId xmlns:p14="http://schemas.microsoft.com/office/powerpoint/2010/main" val="346513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55464-B31A-4118-A91E-A3B2A899E65B}" type="datetimeFigureOut">
              <a:rPr lang="en-US" smtClean="0"/>
              <a:t>9/9/2023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40BCE-74D1-40F0-9A3A-7E210EBCB5F0}" type="slidenum">
              <a:rPr lang="en-US" smtClean="0"/>
              <a:t>‹#›</a:t>
            </a:fld>
            <a:endParaRPr lang="en-US"/>
          </a:p>
        </p:txBody>
      </p:sp>
    </p:spTree>
    <p:extLst>
      <p:ext uri="{BB962C8B-B14F-4D97-AF65-F5344CB8AC3E}">
        <p14:creationId xmlns:p14="http://schemas.microsoft.com/office/powerpoint/2010/main" val="3148353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85.jp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images.google.com/imgres?imgurl=http://www.tqnyc.org/NYC063370/dukeellingtontimes.jpg&amp;imgrefurl=http://www.tqnyc.org/NYC063370/music.htm&amp;h=527&amp;w=400&amp;sz=93&amp;hl=en&amp;start=53&amp;um=1&amp;tbnid=oNXXW4xAMJ_KUM:&amp;tbnh=132&amp;tbnw=100&amp;prev=/images%3Fq%3Dduke%2Bellington%26start%3D42%26gbv%3D2%26ndsp%3D21%26svnum%3D10%26um%3D1%26hl%3Den%26sa%3D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31.xml.rels><?xml version="1.0" encoding="UTF-8" standalone="yes"?>
<Relationships xmlns="http://schemas.openxmlformats.org/package/2006/relationships"><Relationship Id="rId3" Type="http://schemas.openxmlformats.org/officeDocument/2006/relationships/hyperlink" Target="https://www.poetryfoundation.org/poets/langston-hughes" TargetMode="External"/><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g"/></Relationships>
</file>

<file path=ppt/slides/_rels/slide3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http://blogs.heraldtimesonline.com/jbj/wp-content/uploads/2006/06/dead_prez.jpg&amp;imgrefurl=http://blogs.heraldtimesonline.com/jbj/%3Fm%3D20060623&amp;h=300&amp;w=243&amp;sz=26&amp;hl=en&amp;start=29&amp;tbnid=Js0xzXfXWdM4BM:&amp;tbnh=116&amp;tbnw=94&amp;prev=/images%3Fq%3Ddead%2Bprez%26start%3D21%26gbv%3D2%26ndsp%3D21%26svnum%3D10%26hl%3Den%26sa%3DN" TargetMode="External"/><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g"/><Relationship Id="rId2" Type="http://schemas.openxmlformats.org/officeDocument/2006/relationships/image" Target="../media/image124.jpg"/><Relationship Id="rId1" Type="http://schemas.openxmlformats.org/officeDocument/2006/relationships/slideLayout" Target="../slideLayouts/slideLayout1.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4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with a group of people&#10;&#10;Description automatically generated">
            <a:extLst>
              <a:ext uri="{FF2B5EF4-FFF2-40B4-BE49-F238E27FC236}">
                <a16:creationId xmlns:a16="http://schemas.microsoft.com/office/drawing/2014/main" id="{F2D152DF-3EE8-49AC-ACF4-37CF0BE4A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69" y="683581"/>
            <a:ext cx="5490838" cy="5490838"/>
          </a:xfrm>
          <a:prstGeom prst="rect">
            <a:avLst/>
          </a:prstGeom>
        </p:spPr>
      </p:pic>
      <p:sp>
        <p:nvSpPr>
          <p:cNvPr id="8" name="TextBox 7">
            <a:extLst>
              <a:ext uri="{FF2B5EF4-FFF2-40B4-BE49-F238E27FC236}">
                <a16:creationId xmlns:a16="http://schemas.microsoft.com/office/drawing/2014/main" id="{D07E14D2-A804-4C73-9A9D-79B9149B7B16}"/>
              </a:ext>
            </a:extLst>
          </p:cNvPr>
          <p:cNvSpPr txBox="1"/>
          <p:nvPr/>
        </p:nvSpPr>
        <p:spPr>
          <a:xfrm>
            <a:off x="5726101" y="2234593"/>
            <a:ext cx="3618876" cy="2246769"/>
          </a:xfrm>
          <a:prstGeom prst="rect">
            <a:avLst/>
          </a:prstGeom>
          <a:noFill/>
        </p:spPr>
        <p:txBody>
          <a:bodyPr wrap="none" rtlCol="0">
            <a:spAutoFit/>
          </a:bodyPr>
          <a:lstStyle/>
          <a:p>
            <a:r>
              <a:rPr lang="en-US" sz="4400" dirty="0">
                <a:solidFill>
                  <a:srgbClr val="FF0000"/>
                </a:solidFill>
                <a:latin typeface="Amasis MT Pro Black" panose="02040A04050005020304" pitchFamily="18" charset="0"/>
                <a:cs typeface="Times New Roman" panose="02020603050405020304" pitchFamily="18" charset="0"/>
              </a:rPr>
              <a:t>Welcome!</a:t>
            </a:r>
          </a:p>
          <a:p>
            <a:r>
              <a:rPr lang="en-US" sz="3100" b="1" dirty="0">
                <a:latin typeface="Times New Roman" panose="02020603050405020304" pitchFamily="18" charset="0"/>
                <a:cs typeface="Times New Roman" panose="02020603050405020304" pitchFamily="18" charset="0"/>
              </a:rPr>
              <a:t>We’ll start a few</a:t>
            </a:r>
          </a:p>
          <a:p>
            <a:r>
              <a:rPr lang="en-US" sz="3100" b="1" dirty="0">
                <a:latin typeface="Times New Roman" panose="02020603050405020304" pitchFamily="18" charset="0"/>
                <a:cs typeface="Times New Roman" panose="02020603050405020304" pitchFamily="18" charset="0"/>
              </a:rPr>
              <a:t>Minutes after 10am</a:t>
            </a:r>
          </a:p>
          <a:p>
            <a:r>
              <a:rPr lang="en-US" sz="3100" b="1" dirty="0">
                <a:latin typeface="Times New Roman" panose="02020603050405020304" pitchFamily="18" charset="0"/>
                <a:cs typeface="Times New Roman" panose="02020603050405020304" pitchFamily="18" charset="0"/>
              </a:rPr>
              <a:t>US Central Time</a:t>
            </a:r>
          </a:p>
        </p:txBody>
      </p:sp>
    </p:spTree>
    <p:extLst>
      <p:ext uri="{BB962C8B-B14F-4D97-AF65-F5344CB8AC3E}">
        <p14:creationId xmlns:p14="http://schemas.microsoft.com/office/powerpoint/2010/main" val="1416983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F4C4BE-F620-480B-ACB5-A8E77D85042B}"/>
              </a:ext>
            </a:extLst>
          </p:cNvPr>
          <p:cNvSpPr txBox="1"/>
          <p:nvPr/>
        </p:nvSpPr>
        <p:spPr>
          <a:xfrm>
            <a:off x="370623" y="3927435"/>
            <a:ext cx="8983102" cy="461665"/>
          </a:xfrm>
          <a:prstGeom prst="rect">
            <a:avLst/>
          </a:prstGeom>
          <a:noFill/>
        </p:spPr>
        <p:txBody>
          <a:bodyPr wrap="square" rtlCol="0">
            <a:spAutoFit/>
          </a:bodyPr>
          <a:lstStyle/>
          <a:p>
            <a:r>
              <a:rPr lang="en-US" sz="2400" dirty="0">
                <a:latin typeface="Amasis MT Pro Black" panose="02040A04050005020304" pitchFamily="18" charset="0"/>
              </a:rPr>
              <a:t>Moving our bodies in </a:t>
            </a:r>
            <a:r>
              <a:rPr lang="en-US" sz="2400" dirty="0">
                <a:solidFill>
                  <a:srgbClr val="FF0000"/>
                </a:solidFill>
                <a:latin typeface="Amasis MT Pro Black" panose="02040A04050005020304" pitchFamily="18" charset="0"/>
              </a:rPr>
              <a:t>dance </a:t>
            </a:r>
            <a:r>
              <a:rPr lang="en-US" sz="2400" dirty="0">
                <a:latin typeface="Amasis MT Pro Black" panose="02040A04050005020304" pitchFamily="18" charset="0"/>
              </a:rPr>
              <a:t>is cultural performance</a:t>
            </a:r>
          </a:p>
        </p:txBody>
      </p:sp>
      <p:pic>
        <p:nvPicPr>
          <p:cNvPr id="7" name="Picture 6" descr="A picture containing person, sport, dancer, group&#10;&#10;Description automatically generated">
            <a:extLst>
              <a:ext uri="{FF2B5EF4-FFF2-40B4-BE49-F238E27FC236}">
                <a16:creationId xmlns:a16="http://schemas.microsoft.com/office/drawing/2014/main" id="{054D26A3-338C-405F-9DE0-B29FC5EB1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85" y="160964"/>
            <a:ext cx="4900613" cy="3766471"/>
          </a:xfrm>
          <a:prstGeom prst="rect">
            <a:avLst/>
          </a:prstGeom>
        </p:spPr>
      </p:pic>
      <p:pic>
        <p:nvPicPr>
          <p:cNvPr id="9" name="Picture 8" descr="A picture containing person, outdoor, group, crowd&#10;&#10;Description automatically generated">
            <a:extLst>
              <a:ext uri="{FF2B5EF4-FFF2-40B4-BE49-F238E27FC236}">
                <a16:creationId xmlns:a16="http://schemas.microsoft.com/office/drawing/2014/main" id="{8F221564-0332-4596-AD4F-7416C6C64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075" y="267543"/>
            <a:ext cx="2966401" cy="3659892"/>
          </a:xfrm>
          <a:prstGeom prst="rect">
            <a:avLst/>
          </a:prstGeom>
        </p:spPr>
      </p:pic>
      <p:pic>
        <p:nvPicPr>
          <p:cNvPr id="11" name="Picture 10" descr="A group of women in traditional attire dancing&#10;&#10;Description automatically generated">
            <a:extLst>
              <a:ext uri="{FF2B5EF4-FFF2-40B4-BE49-F238E27FC236}">
                <a16:creationId xmlns:a16="http://schemas.microsoft.com/office/drawing/2014/main" id="{6E342020-3BDC-4A47-9006-3FCADE78C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448" y="4389100"/>
            <a:ext cx="3559734" cy="2368841"/>
          </a:xfrm>
          <a:prstGeom prst="rect">
            <a:avLst/>
          </a:prstGeom>
        </p:spPr>
      </p:pic>
      <p:pic>
        <p:nvPicPr>
          <p:cNvPr id="12" name="Picture 11" descr="A group of men dancing with shields&#10;&#10;Description automatically generated">
            <a:extLst>
              <a:ext uri="{FF2B5EF4-FFF2-40B4-BE49-F238E27FC236}">
                <a16:creationId xmlns:a16="http://schemas.microsoft.com/office/drawing/2014/main" id="{387D198E-0553-4B8D-B3F3-27581DEE90F7}"/>
              </a:ext>
            </a:extLst>
          </p:cNvPr>
          <p:cNvPicPr>
            <a:picLocks noChangeAspect="1"/>
          </p:cNvPicPr>
          <p:nvPr/>
        </p:nvPicPr>
        <p:blipFill rotWithShape="1">
          <a:blip r:embed="rId5">
            <a:extLst>
              <a:ext uri="{28A0092B-C50C-407E-A947-70E740481C1C}">
                <a14:useLocalDpi xmlns:a14="http://schemas.microsoft.com/office/drawing/2010/main" val="0"/>
              </a:ext>
            </a:extLst>
          </a:blip>
          <a:srcRect b="5435"/>
          <a:stretch/>
        </p:blipFill>
        <p:spPr>
          <a:xfrm>
            <a:off x="830127" y="4389100"/>
            <a:ext cx="3550818" cy="2368841"/>
          </a:xfrm>
          <a:prstGeom prst="rect">
            <a:avLst/>
          </a:prstGeom>
        </p:spPr>
      </p:pic>
    </p:spTree>
    <p:extLst>
      <p:ext uri="{BB962C8B-B14F-4D97-AF65-F5344CB8AC3E}">
        <p14:creationId xmlns:p14="http://schemas.microsoft.com/office/powerpoint/2010/main" val="661436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different foods&#10;&#10;Description automatically generated">
            <a:extLst>
              <a:ext uri="{FF2B5EF4-FFF2-40B4-BE49-F238E27FC236}">
                <a16:creationId xmlns:a16="http://schemas.microsoft.com/office/drawing/2014/main" id="{094EC8D2-25AD-4CFB-BF04-0B187F2A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07" y="564101"/>
            <a:ext cx="8810585" cy="5916597"/>
          </a:xfrm>
          <a:prstGeom prst="rect">
            <a:avLst/>
          </a:prstGeom>
        </p:spPr>
      </p:pic>
    </p:spTree>
    <p:extLst>
      <p:ext uri="{BB962C8B-B14F-4D97-AF65-F5344CB8AC3E}">
        <p14:creationId xmlns:p14="http://schemas.microsoft.com/office/powerpoint/2010/main" val="3089726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10;&#10;Description automatically generated with medium confidence">
            <a:extLst>
              <a:ext uri="{FF2B5EF4-FFF2-40B4-BE49-F238E27FC236}">
                <a16:creationId xmlns:a16="http://schemas.microsoft.com/office/drawing/2014/main" id="{57BFABF7-E2E9-C705-BD32-32C1F5CDB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17" y="419122"/>
            <a:ext cx="4622400" cy="5511895"/>
          </a:xfrm>
          <a:prstGeom prst="rect">
            <a:avLst/>
          </a:prstGeom>
        </p:spPr>
      </p:pic>
      <p:pic>
        <p:nvPicPr>
          <p:cNvPr id="5" name="Picture 4" descr="A picture containing text, food, container, can&#10;&#10;Description automatically generated">
            <a:extLst>
              <a:ext uri="{FF2B5EF4-FFF2-40B4-BE49-F238E27FC236}">
                <a16:creationId xmlns:a16="http://schemas.microsoft.com/office/drawing/2014/main" id="{234A5139-770D-CE76-4D1A-26BA5F757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281" y="419122"/>
            <a:ext cx="3954426" cy="5511895"/>
          </a:xfrm>
          <a:prstGeom prst="rect">
            <a:avLst/>
          </a:prstGeom>
        </p:spPr>
      </p:pic>
      <p:sp>
        <p:nvSpPr>
          <p:cNvPr id="2" name="TextBox 1">
            <a:extLst>
              <a:ext uri="{FF2B5EF4-FFF2-40B4-BE49-F238E27FC236}">
                <a16:creationId xmlns:a16="http://schemas.microsoft.com/office/drawing/2014/main" id="{F428535D-DF24-4F03-BA44-959C164D132F}"/>
              </a:ext>
            </a:extLst>
          </p:cNvPr>
          <p:cNvSpPr txBox="1"/>
          <p:nvPr/>
        </p:nvSpPr>
        <p:spPr>
          <a:xfrm>
            <a:off x="1235702" y="5931017"/>
            <a:ext cx="6672596" cy="769441"/>
          </a:xfrm>
          <a:prstGeom prst="rect">
            <a:avLst/>
          </a:prstGeom>
          <a:noFill/>
        </p:spPr>
        <p:txBody>
          <a:bodyPr wrap="none" rtlCol="0">
            <a:spAutoFit/>
          </a:bodyPr>
          <a:lstStyle/>
          <a:p>
            <a:r>
              <a:rPr lang="en-US" sz="4400" dirty="0">
                <a:latin typeface="Amasis MT Pro Black" panose="02040A04050005020304" pitchFamily="18" charset="0"/>
              </a:rPr>
              <a:t>African American Food</a:t>
            </a:r>
          </a:p>
        </p:txBody>
      </p:sp>
    </p:spTree>
    <p:extLst>
      <p:ext uri="{BB962C8B-B14F-4D97-AF65-F5344CB8AC3E}">
        <p14:creationId xmlns:p14="http://schemas.microsoft.com/office/powerpoint/2010/main" val="152361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book, people&#10;&#10;Description automatically generated">
            <a:extLst>
              <a:ext uri="{FF2B5EF4-FFF2-40B4-BE49-F238E27FC236}">
                <a16:creationId xmlns:a16="http://schemas.microsoft.com/office/drawing/2014/main" id="{CCD48950-5773-7ED5-7D58-A7AC6E46E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32" y="1021556"/>
            <a:ext cx="2264569" cy="3494705"/>
          </a:xfrm>
          <a:prstGeom prst="rect">
            <a:avLst/>
          </a:prstGeom>
        </p:spPr>
      </p:pic>
      <p:pic>
        <p:nvPicPr>
          <p:cNvPr id="5" name="Picture 4" descr="Text&#10;&#10;Description automatically generated">
            <a:extLst>
              <a:ext uri="{FF2B5EF4-FFF2-40B4-BE49-F238E27FC236}">
                <a16:creationId xmlns:a16="http://schemas.microsoft.com/office/drawing/2014/main" id="{01B115FF-50E9-294A-7CB4-1316716E381B}"/>
              </a:ext>
            </a:extLst>
          </p:cNvPr>
          <p:cNvPicPr>
            <a:picLocks noChangeAspect="1"/>
          </p:cNvPicPr>
          <p:nvPr/>
        </p:nvPicPr>
        <p:blipFill rotWithShape="1">
          <a:blip r:embed="rId3">
            <a:extLst>
              <a:ext uri="{28A0092B-C50C-407E-A947-70E740481C1C}">
                <a14:useLocalDpi xmlns:a14="http://schemas.microsoft.com/office/drawing/2010/main" val="0"/>
              </a:ext>
            </a:extLst>
          </a:blip>
          <a:srcRect b="3825"/>
          <a:stretch/>
        </p:blipFill>
        <p:spPr>
          <a:xfrm>
            <a:off x="2814638" y="964406"/>
            <a:ext cx="3289040" cy="3551855"/>
          </a:xfrm>
          <a:prstGeom prst="rect">
            <a:avLst/>
          </a:prstGeom>
        </p:spPr>
      </p:pic>
      <p:pic>
        <p:nvPicPr>
          <p:cNvPr id="7" name="Picture 6" descr="Text, letter, calendar&#10;&#10;Description automatically generated">
            <a:extLst>
              <a:ext uri="{FF2B5EF4-FFF2-40B4-BE49-F238E27FC236}">
                <a16:creationId xmlns:a16="http://schemas.microsoft.com/office/drawing/2014/main" id="{5DFB7D68-E538-F2DC-2A01-163569E2F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448" y="1021556"/>
            <a:ext cx="2327474" cy="3494705"/>
          </a:xfrm>
          <a:prstGeom prst="rect">
            <a:avLst/>
          </a:prstGeom>
        </p:spPr>
      </p:pic>
      <p:sp>
        <p:nvSpPr>
          <p:cNvPr id="8" name="TextBox 7">
            <a:extLst>
              <a:ext uri="{FF2B5EF4-FFF2-40B4-BE49-F238E27FC236}">
                <a16:creationId xmlns:a16="http://schemas.microsoft.com/office/drawing/2014/main" id="{647D58F1-A821-0364-3149-E8097753844A}"/>
              </a:ext>
            </a:extLst>
          </p:cNvPr>
          <p:cNvSpPr txBox="1"/>
          <p:nvPr/>
        </p:nvSpPr>
        <p:spPr>
          <a:xfrm>
            <a:off x="137814" y="4881737"/>
            <a:ext cx="8642687" cy="1200329"/>
          </a:xfrm>
          <a:prstGeom prst="rect">
            <a:avLst/>
          </a:prstGeom>
          <a:noFill/>
        </p:spPr>
        <p:txBody>
          <a:bodyPr wrap="none" rtlCol="0">
            <a:spAutoFit/>
          </a:bodyPr>
          <a:lstStyle/>
          <a:p>
            <a:pPr algn="ctr"/>
            <a:r>
              <a:rPr lang="en-US" sz="3600" dirty="0">
                <a:latin typeface="Amasis MT Pro Black" panose="02040A04050005020304" pitchFamily="18" charset="0"/>
              </a:rPr>
              <a:t>Language/Speaking is a cultural act</a:t>
            </a:r>
          </a:p>
          <a:p>
            <a:pPr algn="ctr"/>
            <a:r>
              <a:rPr lang="en-US" sz="3600" dirty="0">
                <a:latin typeface="Amasis MT Pro Black" panose="02040A04050005020304" pitchFamily="18" charset="0"/>
              </a:rPr>
              <a:t>Every culture makes sense to itself</a:t>
            </a:r>
          </a:p>
        </p:txBody>
      </p:sp>
    </p:spTree>
    <p:extLst>
      <p:ext uri="{BB962C8B-B14F-4D97-AF65-F5344CB8AC3E}">
        <p14:creationId xmlns:p14="http://schemas.microsoft.com/office/powerpoint/2010/main" val="415577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lorful, indoor, decorated&#10;&#10;Description automatically generated">
            <a:extLst>
              <a:ext uri="{FF2B5EF4-FFF2-40B4-BE49-F238E27FC236}">
                <a16:creationId xmlns:a16="http://schemas.microsoft.com/office/drawing/2014/main" id="{77BFD265-CE8F-C4F8-48E1-F13BDBBE1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0" y="1608370"/>
            <a:ext cx="4351870" cy="3851403"/>
          </a:xfrm>
          <a:prstGeom prst="rect">
            <a:avLst/>
          </a:prstGeom>
        </p:spPr>
      </p:pic>
      <p:pic>
        <p:nvPicPr>
          <p:cNvPr id="5" name="Picture 4" descr="A person standing in front of a group of people&#10;&#10;Description automatically generated with medium confidence">
            <a:extLst>
              <a:ext uri="{FF2B5EF4-FFF2-40B4-BE49-F238E27FC236}">
                <a16:creationId xmlns:a16="http://schemas.microsoft.com/office/drawing/2014/main" id="{4118100A-5780-61B1-41D3-A65E43437499}"/>
              </a:ext>
            </a:extLst>
          </p:cNvPr>
          <p:cNvPicPr>
            <a:picLocks noChangeAspect="1"/>
          </p:cNvPicPr>
          <p:nvPr/>
        </p:nvPicPr>
        <p:blipFill rotWithShape="1">
          <a:blip r:embed="rId3">
            <a:extLst>
              <a:ext uri="{28A0092B-C50C-407E-A947-70E740481C1C}">
                <a14:useLocalDpi xmlns:a14="http://schemas.microsoft.com/office/drawing/2010/main" val="0"/>
              </a:ext>
            </a:extLst>
          </a:blip>
          <a:srcRect l="8046" r="19764"/>
          <a:stretch/>
        </p:blipFill>
        <p:spPr>
          <a:xfrm>
            <a:off x="4439223" y="1608370"/>
            <a:ext cx="4633901" cy="3851404"/>
          </a:xfrm>
          <a:prstGeom prst="rect">
            <a:avLst/>
          </a:prstGeom>
        </p:spPr>
      </p:pic>
      <p:sp>
        <p:nvSpPr>
          <p:cNvPr id="6" name="TextBox 5">
            <a:extLst>
              <a:ext uri="{FF2B5EF4-FFF2-40B4-BE49-F238E27FC236}">
                <a16:creationId xmlns:a16="http://schemas.microsoft.com/office/drawing/2014/main" id="{AF75B21E-C615-952F-5D25-0E70D5425063}"/>
              </a:ext>
            </a:extLst>
          </p:cNvPr>
          <p:cNvSpPr txBox="1"/>
          <p:nvPr/>
        </p:nvSpPr>
        <p:spPr>
          <a:xfrm>
            <a:off x="275066" y="5562075"/>
            <a:ext cx="8718157" cy="1015663"/>
          </a:xfrm>
          <a:prstGeom prst="rect">
            <a:avLst/>
          </a:prstGeom>
          <a:noFill/>
        </p:spPr>
        <p:txBody>
          <a:bodyPr wrap="none" rtlCol="0">
            <a:spAutoFit/>
          </a:bodyPr>
          <a:lstStyle/>
          <a:p>
            <a:pPr algn="ctr"/>
            <a:r>
              <a:rPr lang="en-US" sz="3000" dirty="0">
                <a:latin typeface="Amasis MT Pro Black" panose="02040A04050005020304" pitchFamily="18" charset="0"/>
              </a:rPr>
              <a:t>Telling stories is the performance of culture</a:t>
            </a:r>
          </a:p>
          <a:p>
            <a:pPr algn="ctr"/>
            <a:r>
              <a:rPr lang="en-US" sz="3000" dirty="0">
                <a:latin typeface="Amasis MT Pro Black" panose="02040A04050005020304" pitchFamily="18" charset="0"/>
              </a:rPr>
              <a:t>through generational transmission</a:t>
            </a:r>
          </a:p>
        </p:txBody>
      </p:sp>
      <p:sp>
        <p:nvSpPr>
          <p:cNvPr id="2" name="TextBox 1">
            <a:extLst>
              <a:ext uri="{FF2B5EF4-FFF2-40B4-BE49-F238E27FC236}">
                <a16:creationId xmlns:a16="http://schemas.microsoft.com/office/drawing/2014/main" id="{AD06DD15-D9E6-4D2F-8585-7A4A4BEABE7D}"/>
              </a:ext>
            </a:extLst>
          </p:cNvPr>
          <p:cNvSpPr txBox="1"/>
          <p:nvPr/>
        </p:nvSpPr>
        <p:spPr>
          <a:xfrm>
            <a:off x="873182" y="182629"/>
            <a:ext cx="7132081" cy="1323439"/>
          </a:xfrm>
          <a:prstGeom prst="rect">
            <a:avLst/>
          </a:prstGeom>
          <a:noFill/>
        </p:spPr>
        <p:txBody>
          <a:bodyPr wrap="none" rtlCol="0">
            <a:spAutoFit/>
          </a:bodyPr>
          <a:lstStyle/>
          <a:p>
            <a:pPr algn="ctr"/>
            <a:r>
              <a:rPr lang="en-US" sz="4000" dirty="0">
                <a:latin typeface="Amasis MT Pro Black" panose="02040A04050005020304" pitchFamily="18" charset="0"/>
              </a:rPr>
              <a:t>Nommo: </a:t>
            </a:r>
          </a:p>
          <a:p>
            <a:pPr algn="ctr"/>
            <a:r>
              <a:rPr lang="en-US" sz="4000" dirty="0">
                <a:latin typeface="Amasis MT Pro Black" panose="02040A04050005020304" pitchFamily="18" charset="0"/>
              </a:rPr>
              <a:t>Words can create harmony</a:t>
            </a:r>
          </a:p>
        </p:txBody>
      </p:sp>
    </p:spTree>
    <p:extLst>
      <p:ext uri="{BB962C8B-B14F-4D97-AF65-F5344CB8AC3E}">
        <p14:creationId xmlns:p14="http://schemas.microsoft.com/office/powerpoint/2010/main" val="32701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7301D550-A2FF-FAA6-2BCE-06AAC913F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231923" cy="5200650"/>
          </a:xfrm>
          <a:prstGeom prst="rect">
            <a:avLst/>
          </a:prstGeom>
        </p:spPr>
      </p:pic>
    </p:spTree>
    <p:extLst>
      <p:ext uri="{BB962C8B-B14F-4D97-AF65-F5344CB8AC3E}">
        <p14:creationId xmlns:p14="http://schemas.microsoft.com/office/powerpoint/2010/main" val="68089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b="9330"/>
          <a:stretch>
            <a:fillRect/>
          </a:stretch>
        </p:blipFill>
        <p:spPr bwMode="auto">
          <a:xfrm>
            <a:off x="304800" y="3276600"/>
            <a:ext cx="5391150" cy="34290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b="4878"/>
          <a:stretch>
            <a:fillRect/>
          </a:stretch>
        </p:blipFill>
        <p:spPr bwMode="auto">
          <a:xfrm>
            <a:off x="5867400" y="76200"/>
            <a:ext cx="2307101" cy="29718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t="7740"/>
          <a:stretch>
            <a:fillRect/>
          </a:stretch>
        </p:blipFill>
        <p:spPr bwMode="auto">
          <a:xfrm>
            <a:off x="3352800" y="170705"/>
            <a:ext cx="2133600" cy="289278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152400" y="118857"/>
            <a:ext cx="2590800" cy="2987478"/>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b="11408"/>
          <a:stretch>
            <a:fillRect/>
          </a:stretch>
        </p:blipFill>
        <p:spPr bwMode="auto">
          <a:xfrm>
            <a:off x="6172200" y="3231213"/>
            <a:ext cx="2667000" cy="35505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E276B7D-8F78-4CAA-989E-074DDC146D2F}"/>
              </a:ext>
            </a:extLst>
          </p:cNvPr>
          <p:cNvSpPr>
            <a:spLocks noGrp="1" noChangeArrowheads="1"/>
          </p:cNvSpPr>
          <p:nvPr>
            <p:ph type="title"/>
          </p:nvPr>
        </p:nvSpPr>
        <p:spPr>
          <a:xfrm>
            <a:off x="448723" y="38100"/>
            <a:ext cx="8684703" cy="838200"/>
          </a:xfrm>
        </p:spPr>
        <p:txBody>
          <a:bodyPr>
            <a:noAutofit/>
          </a:bodyPr>
          <a:lstStyle/>
          <a:p>
            <a:r>
              <a:rPr lang="en-US" altLang="en-US" b="1" dirty="0">
                <a:latin typeface="Amasis MT Pro Black" panose="02040A04050005020304" pitchFamily="18" charset="0"/>
              </a:rPr>
              <a:t>Culture always involves hair</a:t>
            </a:r>
          </a:p>
        </p:txBody>
      </p:sp>
      <p:pic>
        <p:nvPicPr>
          <p:cNvPr id="46084" name="Picture 4">
            <a:extLst>
              <a:ext uri="{FF2B5EF4-FFF2-40B4-BE49-F238E27FC236}">
                <a16:creationId xmlns:a16="http://schemas.microsoft.com/office/drawing/2014/main" id="{901D320C-41F4-4658-B781-8976C15E8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876300"/>
            <a:ext cx="4191000" cy="27797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92" name="Picture 12">
            <a:extLst>
              <a:ext uri="{FF2B5EF4-FFF2-40B4-BE49-F238E27FC236}">
                <a16:creationId xmlns:a16="http://schemas.microsoft.com/office/drawing/2014/main" id="{E9E27C24-6002-4912-A35B-8C8836367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725" y="923925"/>
            <a:ext cx="1920875" cy="2743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94" name="Picture 14">
            <a:extLst>
              <a:ext uri="{FF2B5EF4-FFF2-40B4-BE49-F238E27FC236}">
                <a16:creationId xmlns:a16="http://schemas.microsoft.com/office/drawing/2014/main" id="{CFBB58C5-525F-44A0-9F74-9C1E813E1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032"/>
          <a:stretch>
            <a:fillRect/>
          </a:stretch>
        </p:blipFill>
        <p:spPr bwMode="auto">
          <a:xfrm>
            <a:off x="142875" y="838200"/>
            <a:ext cx="2087563" cy="2819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96" name="Picture 16">
            <a:extLst>
              <a:ext uri="{FF2B5EF4-FFF2-40B4-BE49-F238E27FC236}">
                <a16:creationId xmlns:a16="http://schemas.microsoft.com/office/drawing/2014/main" id="{9FAF33D4-01DF-456C-8AC7-9F3E2BF40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25" y="3771900"/>
            <a:ext cx="2014538" cy="2895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98" name="Picture 18">
            <a:extLst>
              <a:ext uri="{FF2B5EF4-FFF2-40B4-BE49-F238E27FC236}">
                <a16:creationId xmlns:a16="http://schemas.microsoft.com/office/drawing/2014/main" id="{0B1CCD29-9899-4FC4-AA22-36962A92EE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762375"/>
            <a:ext cx="2038350" cy="3048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100" name="Picture 20">
            <a:extLst>
              <a:ext uri="{FF2B5EF4-FFF2-40B4-BE49-F238E27FC236}">
                <a16:creationId xmlns:a16="http://schemas.microsoft.com/office/drawing/2014/main" id="{51ABC94D-B6C3-4895-B9A7-D7F4515E3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1075" y="3771900"/>
            <a:ext cx="1811338" cy="2819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102" name="Picture 22">
            <a:extLst>
              <a:ext uri="{FF2B5EF4-FFF2-40B4-BE49-F238E27FC236}">
                <a16:creationId xmlns:a16="http://schemas.microsoft.com/office/drawing/2014/main" id="{65A2979B-00A2-40D0-8968-8EE4675F1D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825" y="3762375"/>
            <a:ext cx="2136775" cy="2895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a:stretch>
            <a:fillRect/>
          </a:stretch>
        </p:blipFill>
        <p:spPr bwMode="auto">
          <a:xfrm>
            <a:off x="381000" y="76200"/>
            <a:ext cx="1981200" cy="4424681"/>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a:stretch>
            <a:fillRect/>
          </a:stretch>
        </p:blipFill>
        <p:spPr bwMode="auto">
          <a:xfrm>
            <a:off x="2427652" y="134923"/>
            <a:ext cx="3573299" cy="2676525"/>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a:stretch>
            <a:fillRect/>
          </a:stretch>
        </p:blipFill>
        <p:spPr bwMode="auto">
          <a:xfrm>
            <a:off x="6096000" y="838200"/>
            <a:ext cx="2708372" cy="2681288"/>
          </a:xfrm>
          <a:prstGeom prst="rect">
            <a:avLst/>
          </a:prstGeom>
          <a:noFill/>
          <a:ln w="9525">
            <a:noFill/>
            <a:miter lim="800000"/>
            <a:headEnd/>
            <a:tailEnd/>
          </a:ln>
        </p:spPr>
      </p:pic>
      <p:pic>
        <p:nvPicPr>
          <p:cNvPr id="13318" name="Picture 6"/>
          <p:cNvPicPr>
            <a:picLocks noChangeAspect="1" noChangeArrowheads="1"/>
          </p:cNvPicPr>
          <p:nvPr/>
        </p:nvPicPr>
        <p:blipFill>
          <a:blip r:embed="rId5" cstate="print"/>
          <a:srcRect/>
          <a:stretch>
            <a:fillRect/>
          </a:stretch>
        </p:blipFill>
        <p:spPr bwMode="auto">
          <a:xfrm>
            <a:off x="5027977" y="3977780"/>
            <a:ext cx="3962400" cy="2337816"/>
          </a:xfrm>
          <a:prstGeom prst="rect">
            <a:avLst/>
          </a:prstGeom>
          <a:noFill/>
          <a:ln w="9525">
            <a:noFill/>
            <a:miter lim="800000"/>
            <a:headEnd/>
            <a:tailEnd/>
          </a:ln>
        </p:spPr>
      </p:pic>
      <p:sp>
        <p:nvSpPr>
          <p:cNvPr id="7" name="TextBox 6"/>
          <p:cNvSpPr txBox="1"/>
          <p:nvPr/>
        </p:nvSpPr>
        <p:spPr>
          <a:xfrm>
            <a:off x="76200" y="4572000"/>
            <a:ext cx="4770024" cy="2062103"/>
          </a:xfrm>
          <a:prstGeom prst="rect">
            <a:avLst/>
          </a:prstGeom>
          <a:noFill/>
        </p:spPr>
        <p:txBody>
          <a:bodyPr wrap="none" rtlCol="0">
            <a:spAutoFit/>
          </a:bodyPr>
          <a:lstStyle/>
          <a:p>
            <a:r>
              <a:rPr lang="en-US" sz="3200" b="1" dirty="0"/>
              <a:t>1. Traditional African comb</a:t>
            </a:r>
          </a:p>
          <a:p>
            <a:r>
              <a:rPr lang="en-US" sz="3200" b="1" dirty="0"/>
              <a:t>2. Industrial “hot” comb</a:t>
            </a:r>
          </a:p>
          <a:p>
            <a:r>
              <a:rPr lang="en-US" sz="3200" b="1" dirty="0"/>
              <a:t>3. </a:t>
            </a:r>
            <a:r>
              <a:rPr lang="en-US" sz="3200" b="1" dirty="0" err="1"/>
              <a:t>PanAfrican</a:t>
            </a:r>
            <a:r>
              <a:rPr lang="en-US" sz="3200" b="1" dirty="0"/>
              <a:t> comb</a:t>
            </a:r>
          </a:p>
          <a:p>
            <a:r>
              <a:rPr lang="en-US" sz="3200" b="1" dirty="0"/>
              <a:t>4. Global comb</a:t>
            </a:r>
          </a:p>
        </p:txBody>
      </p:sp>
      <p:sp>
        <p:nvSpPr>
          <p:cNvPr id="8" name="TextBox 7"/>
          <p:cNvSpPr txBox="1"/>
          <p:nvPr/>
        </p:nvSpPr>
        <p:spPr>
          <a:xfrm>
            <a:off x="381000" y="1066800"/>
            <a:ext cx="463588" cy="523220"/>
          </a:xfrm>
          <a:prstGeom prst="rect">
            <a:avLst/>
          </a:prstGeom>
          <a:noFill/>
        </p:spPr>
        <p:txBody>
          <a:bodyPr wrap="none" rtlCol="0">
            <a:spAutoFit/>
          </a:bodyPr>
          <a:lstStyle/>
          <a:p>
            <a:r>
              <a:rPr lang="en-US" sz="2800" b="1" dirty="0"/>
              <a:t>1.</a:t>
            </a:r>
          </a:p>
        </p:txBody>
      </p:sp>
      <p:sp>
        <p:nvSpPr>
          <p:cNvPr id="9" name="TextBox 8"/>
          <p:cNvSpPr txBox="1"/>
          <p:nvPr/>
        </p:nvSpPr>
        <p:spPr>
          <a:xfrm>
            <a:off x="3962400" y="304800"/>
            <a:ext cx="463588" cy="523220"/>
          </a:xfrm>
          <a:prstGeom prst="rect">
            <a:avLst/>
          </a:prstGeom>
          <a:noFill/>
        </p:spPr>
        <p:txBody>
          <a:bodyPr wrap="none" rtlCol="0">
            <a:spAutoFit/>
          </a:bodyPr>
          <a:lstStyle/>
          <a:p>
            <a:r>
              <a:rPr lang="en-US" sz="2800" b="1" dirty="0"/>
              <a:t>2.</a:t>
            </a:r>
          </a:p>
        </p:txBody>
      </p:sp>
      <p:sp>
        <p:nvSpPr>
          <p:cNvPr id="10" name="TextBox 9"/>
          <p:cNvSpPr txBox="1"/>
          <p:nvPr/>
        </p:nvSpPr>
        <p:spPr>
          <a:xfrm>
            <a:off x="8305800" y="304800"/>
            <a:ext cx="463588" cy="523220"/>
          </a:xfrm>
          <a:prstGeom prst="rect">
            <a:avLst/>
          </a:prstGeom>
          <a:noFill/>
        </p:spPr>
        <p:txBody>
          <a:bodyPr wrap="none" rtlCol="0">
            <a:spAutoFit/>
          </a:bodyPr>
          <a:lstStyle/>
          <a:p>
            <a:r>
              <a:rPr lang="en-US" sz="2800" b="1" dirty="0"/>
              <a:t>3.</a:t>
            </a:r>
          </a:p>
        </p:txBody>
      </p:sp>
      <p:sp>
        <p:nvSpPr>
          <p:cNvPr id="11" name="TextBox 10"/>
          <p:cNvSpPr txBox="1"/>
          <p:nvPr/>
        </p:nvSpPr>
        <p:spPr>
          <a:xfrm>
            <a:off x="8153400" y="6172200"/>
            <a:ext cx="463588" cy="523220"/>
          </a:xfrm>
          <a:prstGeom prst="rect">
            <a:avLst/>
          </a:prstGeom>
          <a:noFill/>
        </p:spPr>
        <p:txBody>
          <a:bodyPr wrap="none" rtlCol="0">
            <a:spAutoFit/>
          </a:bodyPr>
          <a:lstStyle/>
          <a:p>
            <a:r>
              <a:rPr lang="en-US" sz="2800" b="1" dirty="0"/>
              <a:t>4.</a:t>
            </a:r>
          </a:p>
        </p:txBody>
      </p:sp>
      <p:pic>
        <p:nvPicPr>
          <p:cNvPr id="13321" name="Picture 9"/>
          <p:cNvPicPr>
            <a:picLocks noChangeAspect="1" noChangeArrowheads="1"/>
          </p:cNvPicPr>
          <p:nvPr/>
        </p:nvPicPr>
        <p:blipFill>
          <a:blip r:embed="rId6" cstate="print"/>
          <a:srcRect/>
          <a:stretch>
            <a:fillRect/>
          </a:stretch>
        </p:blipFill>
        <p:spPr bwMode="auto">
          <a:xfrm>
            <a:off x="2427652" y="1895912"/>
            <a:ext cx="2230073" cy="267608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438400" y="228600"/>
            <a:ext cx="4305300" cy="344424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6858000" y="76200"/>
            <a:ext cx="2162175" cy="211455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6008687" y="4114800"/>
            <a:ext cx="2601913" cy="2514600"/>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152400" y="4286250"/>
            <a:ext cx="2723284" cy="2114550"/>
          </a:xfrm>
          <a:prstGeom prst="rect">
            <a:avLst/>
          </a:prstGeom>
          <a:noFill/>
          <a:ln w="9525">
            <a:noFill/>
            <a:miter lim="800000"/>
            <a:headEnd/>
            <a:tailEnd/>
          </a:ln>
        </p:spPr>
      </p:pic>
      <p:pic>
        <p:nvPicPr>
          <p:cNvPr id="14342" name="Picture 6"/>
          <p:cNvPicPr>
            <a:picLocks noChangeAspect="1" noChangeArrowheads="1"/>
          </p:cNvPicPr>
          <p:nvPr/>
        </p:nvPicPr>
        <p:blipFill>
          <a:blip r:embed="rId6" cstate="print"/>
          <a:srcRect/>
          <a:stretch>
            <a:fillRect/>
          </a:stretch>
        </p:blipFill>
        <p:spPr bwMode="auto">
          <a:xfrm>
            <a:off x="3124200" y="4133850"/>
            <a:ext cx="2551756" cy="2495550"/>
          </a:xfrm>
          <a:prstGeom prst="rect">
            <a:avLst/>
          </a:prstGeom>
          <a:noFill/>
          <a:ln w="9525">
            <a:noFill/>
            <a:miter lim="800000"/>
            <a:headEnd/>
            <a:tailEnd/>
          </a:ln>
        </p:spPr>
      </p:pic>
      <p:pic>
        <p:nvPicPr>
          <p:cNvPr id="14343" name="Picture 7"/>
          <p:cNvPicPr>
            <a:picLocks noChangeAspect="1" noChangeArrowheads="1"/>
          </p:cNvPicPr>
          <p:nvPr/>
        </p:nvPicPr>
        <p:blipFill>
          <a:blip r:embed="rId7" cstate="print"/>
          <a:srcRect l="17778" r="18222"/>
          <a:stretch>
            <a:fillRect/>
          </a:stretch>
        </p:blipFill>
        <p:spPr bwMode="auto">
          <a:xfrm>
            <a:off x="118872" y="228600"/>
            <a:ext cx="2243328" cy="3505200"/>
          </a:xfrm>
          <a:prstGeom prst="rect">
            <a:avLst/>
          </a:prstGeom>
          <a:noFill/>
          <a:ln w="9525">
            <a:noFill/>
            <a:miter lim="800000"/>
            <a:headEnd/>
            <a:tailEnd/>
          </a:ln>
        </p:spPr>
      </p:pic>
      <p:pic>
        <p:nvPicPr>
          <p:cNvPr id="14344" name="Picture 8"/>
          <p:cNvPicPr>
            <a:picLocks noChangeAspect="1" noChangeArrowheads="1"/>
          </p:cNvPicPr>
          <p:nvPr/>
        </p:nvPicPr>
        <p:blipFill>
          <a:blip r:embed="rId8" cstate="print"/>
          <a:srcRect/>
          <a:stretch>
            <a:fillRect/>
          </a:stretch>
        </p:blipFill>
        <p:spPr bwMode="auto">
          <a:xfrm>
            <a:off x="6853237" y="2331586"/>
            <a:ext cx="2138363" cy="1630814"/>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BE3B86-A3EC-2598-244B-5B17BA92F8D4}"/>
              </a:ext>
            </a:extLst>
          </p:cNvPr>
          <p:cNvSpPr txBox="1"/>
          <p:nvPr/>
        </p:nvSpPr>
        <p:spPr>
          <a:xfrm flipH="1">
            <a:off x="2546661" y="2567687"/>
            <a:ext cx="4416267" cy="1200329"/>
          </a:xfrm>
          <a:prstGeom prst="rect">
            <a:avLst/>
          </a:prstGeom>
          <a:noFill/>
        </p:spPr>
        <p:txBody>
          <a:bodyPr wrap="square" rtlCol="0">
            <a:spAutoFit/>
          </a:bodyPr>
          <a:lstStyle/>
          <a:p>
            <a:r>
              <a:rPr lang="en-US" sz="7200" dirty="0">
                <a:solidFill>
                  <a:srgbClr val="FF0000"/>
                </a:solidFill>
                <a:latin typeface="Amasis MT Pro Black" panose="02040A04050005020304" pitchFamily="18" charset="0"/>
              </a:rPr>
              <a:t>Culture</a:t>
            </a:r>
          </a:p>
        </p:txBody>
      </p:sp>
      <p:sp>
        <p:nvSpPr>
          <p:cNvPr id="5" name="TextBox 4">
            <a:extLst>
              <a:ext uri="{FF2B5EF4-FFF2-40B4-BE49-F238E27FC236}">
                <a16:creationId xmlns:a16="http://schemas.microsoft.com/office/drawing/2014/main" id="{BE5AA062-F625-4D78-B28F-64795F76309E}"/>
              </a:ext>
            </a:extLst>
          </p:cNvPr>
          <p:cNvSpPr txBox="1"/>
          <p:nvPr/>
        </p:nvSpPr>
        <p:spPr>
          <a:xfrm>
            <a:off x="2109831" y="4424841"/>
            <a:ext cx="4572000" cy="1569660"/>
          </a:xfrm>
          <a:prstGeom prst="rect">
            <a:avLst/>
          </a:prstGeom>
          <a:noFill/>
        </p:spPr>
        <p:txBody>
          <a:bodyPr wrap="square">
            <a:spAutoFit/>
          </a:bodyPr>
          <a:lstStyle/>
          <a:p>
            <a:pPr algn="ctr"/>
            <a:r>
              <a:rPr lang="en-US" sz="2400" dirty="0">
                <a:latin typeface="Cooper Black" panose="0208090404030B020404" pitchFamily="18" charset="0"/>
              </a:rPr>
              <a:t>Abdul Alkalimat</a:t>
            </a:r>
          </a:p>
          <a:p>
            <a:pPr algn="ctr"/>
            <a:r>
              <a:rPr lang="en-US" sz="2400" dirty="0">
                <a:latin typeface="Cooper Black" panose="0208090404030B020404" pitchFamily="18" charset="0"/>
              </a:rPr>
              <a:t>IFA: Intro for all</a:t>
            </a:r>
          </a:p>
          <a:p>
            <a:pPr algn="ctr"/>
            <a:r>
              <a:rPr lang="en-US" sz="2400" dirty="0">
                <a:latin typeface="Cooper Black" panose="0208090404030B020404" pitchFamily="18" charset="0"/>
              </a:rPr>
              <a:t>Community Lecture #3</a:t>
            </a:r>
          </a:p>
          <a:p>
            <a:pPr algn="ctr"/>
            <a:r>
              <a:rPr lang="en-US" sz="2400" dirty="0">
                <a:latin typeface="Cooper Black" panose="0208090404030B020404" pitchFamily="18" charset="0"/>
              </a:rPr>
              <a:t>September 9, 2023</a:t>
            </a:r>
            <a:endParaRPr lang="en-US" sz="2400" dirty="0"/>
          </a:p>
        </p:txBody>
      </p:sp>
    </p:spTree>
    <p:extLst>
      <p:ext uri="{BB962C8B-B14F-4D97-AF65-F5344CB8AC3E}">
        <p14:creationId xmlns:p14="http://schemas.microsoft.com/office/powerpoint/2010/main" val="404410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7102D6BB-F373-4B17-9F3C-971C6EFFA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3390900"/>
            <a:ext cx="4724400" cy="35433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3">
            <a:extLst>
              <a:ext uri="{FF2B5EF4-FFF2-40B4-BE49-F238E27FC236}">
                <a16:creationId xmlns:a16="http://schemas.microsoft.com/office/drawing/2014/main" id="{76146456-66BB-4062-95AF-3082E9B8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0"/>
            <a:ext cx="5276850" cy="40417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F9FC47F9-763F-43B4-9EA8-D9A2181B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3124200"/>
            <a:ext cx="5194300" cy="39084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5">
            <a:extLst>
              <a:ext uri="{FF2B5EF4-FFF2-40B4-BE49-F238E27FC236}">
                <a16:creationId xmlns:a16="http://schemas.microsoft.com/office/drawing/2014/main" id="{C854C590-7A51-4CFB-94A0-0B4BDB157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5387975" cy="37560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3BF01ECF-63E8-4465-B8C3-46F6AC37A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04788"/>
            <a:ext cx="2006600" cy="300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a:extLst>
              <a:ext uri="{FF2B5EF4-FFF2-40B4-BE49-F238E27FC236}">
                <a16:creationId xmlns:a16="http://schemas.microsoft.com/office/drawing/2014/main" id="{6542C085-599B-45A3-8FB2-EF4E548B9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222250"/>
            <a:ext cx="2001838" cy="300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1A2EFCB3-BDE9-4513-BF3B-3268AF6CC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204788"/>
            <a:ext cx="2001837" cy="300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5">
            <a:extLst>
              <a:ext uri="{FF2B5EF4-FFF2-40B4-BE49-F238E27FC236}">
                <a16:creationId xmlns:a16="http://schemas.microsoft.com/office/drawing/2014/main" id="{0F947035-D879-40D4-B07E-4F702E5EF0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2813" y="3586163"/>
            <a:ext cx="2006600" cy="300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6">
            <a:extLst>
              <a:ext uri="{FF2B5EF4-FFF2-40B4-BE49-F238E27FC236}">
                <a16:creationId xmlns:a16="http://schemas.microsoft.com/office/drawing/2014/main" id="{92B658EF-E6DE-4170-8089-5AC941F5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200" y="3579813"/>
            <a:ext cx="2011363" cy="301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a:extLst>
              <a:ext uri="{FF2B5EF4-FFF2-40B4-BE49-F238E27FC236}">
                <a16:creationId xmlns:a16="http://schemas.microsoft.com/office/drawing/2014/main" id="{FA0B3BC5-ECA7-4088-9C66-7CA9E9AD1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725" y="3557588"/>
            <a:ext cx="2030413"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8">
            <a:extLst>
              <a:ext uri="{FF2B5EF4-FFF2-40B4-BE49-F238E27FC236}">
                <a16:creationId xmlns:a16="http://schemas.microsoft.com/office/drawing/2014/main" id="{1DD9A2E5-BBFE-4E7B-9DEB-0CEAA3519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3488" y="204788"/>
            <a:ext cx="2001837" cy="300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9">
            <a:extLst>
              <a:ext uri="{FF2B5EF4-FFF2-40B4-BE49-F238E27FC236}">
                <a16:creationId xmlns:a16="http://schemas.microsoft.com/office/drawing/2014/main" id="{727CF2C5-8DCB-4C53-9430-FAB23F7D0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938" y="3586163"/>
            <a:ext cx="2001837" cy="300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person, ground&#10;&#10;Description automatically generated">
            <a:extLst>
              <a:ext uri="{FF2B5EF4-FFF2-40B4-BE49-F238E27FC236}">
                <a16:creationId xmlns:a16="http://schemas.microsoft.com/office/drawing/2014/main" id="{D70B25B9-E58D-56A7-045D-8B4B92C53AB9}"/>
              </a:ext>
            </a:extLst>
          </p:cNvPr>
          <p:cNvPicPr>
            <a:picLocks noChangeAspect="1"/>
          </p:cNvPicPr>
          <p:nvPr/>
        </p:nvPicPr>
        <p:blipFill rotWithShape="1">
          <a:blip r:embed="rId2">
            <a:extLst>
              <a:ext uri="{28A0092B-C50C-407E-A947-70E740481C1C}">
                <a14:useLocalDpi xmlns:a14="http://schemas.microsoft.com/office/drawing/2010/main" val="0"/>
              </a:ext>
            </a:extLst>
          </a:blip>
          <a:srcRect l="9661" r="3887"/>
          <a:stretch/>
        </p:blipFill>
        <p:spPr>
          <a:xfrm>
            <a:off x="346522" y="68152"/>
            <a:ext cx="4128116" cy="2865032"/>
          </a:xfrm>
          <a:prstGeom prst="rect">
            <a:avLst/>
          </a:prstGeom>
        </p:spPr>
      </p:pic>
      <p:sp>
        <p:nvSpPr>
          <p:cNvPr id="4" name="TextBox 3">
            <a:extLst>
              <a:ext uri="{FF2B5EF4-FFF2-40B4-BE49-F238E27FC236}">
                <a16:creationId xmlns:a16="http://schemas.microsoft.com/office/drawing/2014/main" id="{DA84A4FB-4980-DE18-D738-F12C22DBF7CB}"/>
              </a:ext>
            </a:extLst>
          </p:cNvPr>
          <p:cNvSpPr txBox="1"/>
          <p:nvPr/>
        </p:nvSpPr>
        <p:spPr>
          <a:xfrm>
            <a:off x="433687" y="5969236"/>
            <a:ext cx="8276625" cy="646331"/>
          </a:xfrm>
          <a:prstGeom prst="rect">
            <a:avLst/>
          </a:prstGeom>
          <a:noFill/>
        </p:spPr>
        <p:txBody>
          <a:bodyPr wrap="none" rtlCol="0">
            <a:spAutoFit/>
          </a:bodyPr>
          <a:lstStyle/>
          <a:p>
            <a:r>
              <a:rPr lang="en-US" sz="3600" dirty="0">
                <a:latin typeface="Amasis MT Pro Black" panose="02040A04050005020304" pitchFamily="18" charset="0"/>
              </a:rPr>
              <a:t>Our clothing expresses our culture</a:t>
            </a:r>
          </a:p>
        </p:txBody>
      </p:sp>
      <p:pic>
        <p:nvPicPr>
          <p:cNvPr id="5" name="Picture 4" descr="A person with dreadlocks wearing a denim jacket&#10;&#10;Description automatically generated">
            <a:extLst>
              <a:ext uri="{FF2B5EF4-FFF2-40B4-BE49-F238E27FC236}">
                <a16:creationId xmlns:a16="http://schemas.microsoft.com/office/drawing/2014/main" id="{BB4E4256-CDE9-4E26-9E35-4FFC711E2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119" y="3108757"/>
            <a:ext cx="3399467" cy="2546319"/>
          </a:xfrm>
          <a:prstGeom prst="rect">
            <a:avLst/>
          </a:prstGeom>
        </p:spPr>
      </p:pic>
      <p:pic>
        <p:nvPicPr>
          <p:cNvPr id="7" name="Picture 6" descr="A person wearing a colorful dress and a head wrap&#10;&#10;Description automatically generated">
            <a:extLst>
              <a:ext uri="{FF2B5EF4-FFF2-40B4-BE49-F238E27FC236}">
                <a16:creationId xmlns:a16="http://schemas.microsoft.com/office/drawing/2014/main" id="{459EFA07-17C8-495B-9E2F-B7494C53C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22" y="3096429"/>
            <a:ext cx="4842690" cy="2546318"/>
          </a:xfrm>
          <a:prstGeom prst="rect">
            <a:avLst/>
          </a:prstGeom>
        </p:spPr>
      </p:pic>
      <p:pic>
        <p:nvPicPr>
          <p:cNvPr id="9" name="Picture 8" descr="A group of men posing for a picture&#10;&#10;Description automatically generated">
            <a:extLst>
              <a:ext uri="{FF2B5EF4-FFF2-40B4-BE49-F238E27FC236}">
                <a16:creationId xmlns:a16="http://schemas.microsoft.com/office/drawing/2014/main" id="{C0607520-0FE1-47F3-80A9-9E846BD40EFA}"/>
              </a:ext>
            </a:extLst>
          </p:cNvPr>
          <p:cNvPicPr>
            <a:picLocks noChangeAspect="1"/>
          </p:cNvPicPr>
          <p:nvPr/>
        </p:nvPicPr>
        <p:blipFill rotWithShape="1">
          <a:blip r:embed="rId5">
            <a:extLst>
              <a:ext uri="{28A0092B-C50C-407E-A947-70E740481C1C}">
                <a14:useLocalDpi xmlns:a14="http://schemas.microsoft.com/office/drawing/2010/main" val="0"/>
              </a:ext>
            </a:extLst>
          </a:blip>
          <a:srcRect l="6690" r="10193"/>
          <a:stretch/>
        </p:blipFill>
        <p:spPr>
          <a:xfrm>
            <a:off x="4571999" y="80481"/>
            <a:ext cx="4252403" cy="2865031"/>
          </a:xfrm>
          <a:prstGeom prst="rect">
            <a:avLst/>
          </a:prstGeom>
        </p:spPr>
      </p:pic>
    </p:spTree>
    <p:extLst>
      <p:ext uri="{BB962C8B-B14F-4D97-AF65-F5344CB8AC3E}">
        <p14:creationId xmlns:p14="http://schemas.microsoft.com/office/powerpoint/2010/main" val="36198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suits&#10;&#10;Description automatically generated">
            <a:extLst>
              <a:ext uri="{FF2B5EF4-FFF2-40B4-BE49-F238E27FC236}">
                <a16:creationId xmlns:a16="http://schemas.microsoft.com/office/drawing/2014/main" id="{A6634596-A6A4-064D-5CC7-B2208A132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03" y="85850"/>
            <a:ext cx="3995698" cy="4008383"/>
          </a:xfrm>
          <a:prstGeom prst="rect">
            <a:avLst/>
          </a:prstGeom>
        </p:spPr>
      </p:pic>
      <p:pic>
        <p:nvPicPr>
          <p:cNvPr id="5" name="Picture 4">
            <a:extLst>
              <a:ext uri="{FF2B5EF4-FFF2-40B4-BE49-F238E27FC236}">
                <a16:creationId xmlns:a16="http://schemas.microsoft.com/office/drawing/2014/main" id="{2DBCE162-6DC6-E154-B55D-EFEB04DE6177}"/>
              </a:ext>
            </a:extLst>
          </p:cNvPr>
          <p:cNvPicPr>
            <a:picLocks noChangeAspect="1"/>
          </p:cNvPicPr>
          <p:nvPr/>
        </p:nvPicPr>
        <p:blipFill rotWithShape="1">
          <a:blip r:embed="rId3">
            <a:extLst>
              <a:ext uri="{28A0092B-C50C-407E-A947-70E740481C1C}">
                <a14:useLocalDpi xmlns:a14="http://schemas.microsoft.com/office/drawing/2010/main" val="0"/>
              </a:ext>
            </a:extLst>
          </a:blip>
          <a:srcRect l="8341" r="9420"/>
          <a:stretch/>
        </p:blipFill>
        <p:spPr>
          <a:xfrm>
            <a:off x="4311618" y="127795"/>
            <a:ext cx="4865938" cy="3937363"/>
          </a:xfrm>
          <a:prstGeom prst="rect">
            <a:avLst/>
          </a:prstGeom>
        </p:spPr>
      </p:pic>
      <p:sp>
        <p:nvSpPr>
          <p:cNvPr id="8" name="TextBox 7">
            <a:extLst>
              <a:ext uri="{FF2B5EF4-FFF2-40B4-BE49-F238E27FC236}">
                <a16:creationId xmlns:a16="http://schemas.microsoft.com/office/drawing/2014/main" id="{A54DF8D3-DD1F-E43D-CCAC-065DD019BE82}"/>
              </a:ext>
            </a:extLst>
          </p:cNvPr>
          <p:cNvSpPr txBox="1"/>
          <p:nvPr/>
        </p:nvSpPr>
        <p:spPr>
          <a:xfrm>
            <a:off x="755089" y="4094233"/>
            <a:ext cx="7879080" cy="2585323"/>
          </a:xfrm>
          <a:prstGeom prst="rect">
            <a:avLst/>
          </a:prstGeom>
          <a:noFill/>
        </p:spPr>
        <p:txBody>
          <a:bodyPr wrap="none" rtlCol="0">
            <a:spAutoFit/>
          </a:bodyPr>
          <a:lstStyle/>
          <a:p>
            <a:r>
              <a:rPr lang="en-US" sz="5400" dirty="0">
                <a:latin typeface="Amasis MT Pro Black" panose="02040A04050005020304" pitchFamily="18" charset="0"/>
              </a:rPr>
              <a:t>Style is a cultural act.</a:t>
            </a:r>
          </a:p>
          <a:p>
            <a:r>
              <a:rPr lang="en-US" sz="5400" dirty="0">
                <a:latin typeface="Amasis MT Pro Black" panose="02040A04050005020304" pitchFamily="18" charset="0"/>
              </a:rPr>
              <a:t>We take clothes and </a:t>
            </a:r>
          </a:p>
          <a:p>
            <a:r>
              <a:rPr lang="en-US" sz="5400" dirty="0">
                <a:latin typeface="Amasis MT Pro Black" panose="02040A04050005020304" pitchFamily="18" charset="0"/>
              </a:rPr>
              <a:t>make them our own.</a:t>
            </a:r>
          </a:p>
        </p:txBody>
      </p:sp>
    </p:spTree>
    <p:extLst>
      <p:ext uri="{BB962C8B-B14F-4D97-AF65-F5344CB8AC3E}">
        <p14:creationId xmlns:p14="http://schemas.microsoft.com/office/powerpoint/2010/main" val="2620859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EA74848-5EA7-4F53-9C12-06B6C13953A5}"/>
              </a:ext>
            </a:extLst>
          </p:cNvPr>
          <p:cNvSpPr>
            <a:spLocks noGrp="1" noChangeArrowheads="1"/>
          </p:cNvSpPr>
          <p:nvPr>
            <p:ph type="title"/>
          </p:nvPr>
        </p:nvSpPr>
        <p:spPr>
          <a:xfrm>
            <a:off x="38100" y="76200"/>
            <a:ext cx="9067800" cy="884238"/>
          </a:xfrm>
        </p:spPr>
        <p:txBody>
          <a:bodyPr/>
          <a:lstStyle/>
          <a:p>
            <a:r>
              <a:rPr lang="en-US" altLang="en-US" sz="4000" b="1"/>
              <a:t>Cultural innovation during slavery</a:t>
            </a:r>
          </a:p>
        </p:txBody>
      </p:sp>
      <p:sp>
        <p:nvSpPr>
          <p:cNvPr id="6147" name="Rectangle 3">
            <a:extLst>
              <a:ext uri="{FF2B5EF4-FFF2-40B4-BE49-F238E27FC236}">
                <a16:creationId xmlns:a16="http://schemas.microsoft.com/office/drawing/2014/main" id="{55DF5391-A852-4776-B44B-8FE576278470}"/>
              </a:ext>
            </a:extLst>
          </p:cNvPr>
          <p:cNvSpPr>
            <a:spLocks noGrp="1" noChangeArrowheads="1"/>
          </p:cNvSpPr>
          <p:nvPr>
            <p:ph type="body" idx="1"/>
          </p:nvPr>
        </p:nvSpPr>
        <p:spPr>
          <a:xfrm>
            <a:off x="228600" y="5410200"/>
            <a:ext cx="9144000" cy="1371600"/>
          </a:xfrm>
        </p:spPr>
        <p:txBody>
          <a:bodyPr/>
          <a:lstStyle/>
          <a:p>
            <a:pPr marL="0" indent="0">
              <a:spcBef>
                <a:spcPct val="0"/>
              </a:spcBef>
              <a:buFontTx/>
              <a:buNone/>
            </a:pPr>
            <a:r>
              <a:rPr lang="en-US" altLang="en-US" sz="2800" b="1" dirty="0"/>
              <a:t>Cotton production and brutality conditioned Black people </a:t>
            </a:r>
          </a:p>
          <a:p>
            <a:pPr marL="0" indent="0">
              <a:spcBef>
                <a:spcPct val="0"/>
              </a:spcBef>
              <a:buFontTx/>
              <a:buNone/>
            </a:pPr>
            <a:r>
              <a:rPr lang="en-US" altLang="en-US" sz="2800" b="1" dirty="0"/>
              <a:t>to harness their emotions and focus on describing their suffering, while praising God.</a:t>
            </a:r>
          </a:p>
        </p:txBody>
      </p:sp>
      <p:pic>
        <p:nvPicPr>
          <p:cNvPr id="6149" name="Picture 5">
            <a:extLst>
              <a:ext uri="{FF2B5EF4-FFF2-40B4-BE49-F238E27FC236}">
                <a16:creationId xmlns:a16="http://schemas.microsoft.com/office/drawing/2014/main" id="{ED83CD8D-885D-46E9-87DE-770FE4E69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066800"/>
            <a:ext cx="4752975" cy="4216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7">
            <a:extLst>
              <a:ext uri="{FF2B5EF4-FFF2-40B4-BE49-F238E27FC236}">
                <a16:creationId xmlns:a16="http://schemas.microsoft.com/office/drawing/2014/main" id="{CD1C8D93-FAD4-4E33-94B6-169F21979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88"/>
          <a:stretch>
            <a:fillRect/>
          </a:stretch>
        </p:blipFill>
        <p:spPr bwMode="auto">
          <a:xfrm>
            <a:off x="5426075" y="1219200"/>
            <a:ext cx="3260725" cy="3962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38BA564-D796-4317-A384-A8E4E286776C}"/>
              </a:ext>
            </a:extLst>
          </p:cNvPr>
          <p:cNvSpPr>
            <a:spLocks noGrp="1" noChangeArrowheads="1"/>
          </p:cNvSpPr>
          <p:nvPr>
            <p:ph type="title"/>
          </p:nvPr>
        </p:nvSpPr>
        <p:spPr>
          <a:xfrm>
            <a:off x="0" y="274638"/>
            <a:ext cx="9144000" cy="1143000"/>
          </a:xfrm>
        </p:spPr>
        <p:txBody>
          <a:bodyPr/>
          <a:lstStyle/>
          <a:p>
            <a:r>
              <a:rPr lang="en-US" altLang="en-US" sz="3800" b="1" dirty="0"/>
              <a:t>The “Negro spiritual” was the greatest cultural genius during slavery</a:t>
            </a:r>
            <a:endParaRPr lang="en-US" altLang="en-US" sz="3800" dirty="0"/>
          </a:p>
        </p:txBody>
      </p:sp>
      <p:sp>
        <p:nvSpPr>
          <p:cNvPr id="24579" name="Rectangle 3">
            <a:extLst>
              <a:ext uri="{FF2B5EF4-FFF2-40B4-BE49-F238E27FC236}">
                <a16:creationId xmlns:a16="http://schemas.microsoft.com/office/drawing/2014/main" id="{11978E1D-E4D1-45E7-BCC3-0F3321866638}"/>
              </a:ext>
            </a:extLst>
          </p:cNvPr>
          <p:cNvSpPr>
            <a:spLocks noGrp="1" noChangeArrowheads="1"/>
          </p:cNvSpPr>
          <p:nvPr>
            <p:ph type="body" idx="1"/>
          </p:nvPr>
        </p:nvSpPr>
        <p:spPr>
          <a:xfrm>
            <a:off x="5791199" y="990600"/>
            <a:ext cx="3545747" cy="4876800"/>
          </a:xfrm>
        </p:spPr>
        <p:txBody>
          <a:bodyPr/>
          <a:lstStyle/>
          <a:p>
            <a:pPr marL="53975" indent="-53975">
              <a:spcBef>
                <a:spcPct val="0"/>
              </a:spcBef>
              <a:buFontTx/>
              <a:buNone/>
            </a:pPr>
            <a:r>
              <a:rPr lang="en-US" altLang="en-US" sz="2500" b="1" dirty="0"/>
              <a:t>The low moans and melodies of Black Christians revealed the soul of a new people, out of Africa and being reshaped by the pain of white racism and creative Black genius.  The Fisk Jubilee singers popularized these songs all over the world.</a:t>
            </a:r>
          </a:p>
        </p:txBody>
      </p:sp>
      <p:pic>
        <p:nvPicPr>
          <p:cNvPr id="24581" name="Picture 5">
            <a:extLst>
              <a:ext uri="{FF2B5EF4-FFF2-40B4-BE49-F238E27FC236}">
                <a16:creationId xmlns:a16="http://schemas.microsoft.com/office/drawing/2014/main" id="{69CFA189-1E39-4827-857E-20C303C95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10376"/>
            <a:ext cx="5410200" cy="451643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37C13259-CD04-4BF1-BAEC-7FDCD8D93957}"/>
              </a:ext>
            </a:extLst>
          </p:cNvPr>
          <p:cNvSpPr txBox="1">
            <a:spLocks noChangeArrowheads="1"/>
          </p:cNvSpPr>
          <p:nvPr/>
        </p:nvSpPr>
        <p:spPr bwMode="auto">
          <a:xfrm>
            <a:off x="731563" y="6032970"/>
            <a:ext cx="448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Original Fisk University Jubilee Singers</a:t>
            </a:r>
          </a:p>
        </p:txBody>
      </p:sp>
      <p:pic>
        <p:nvPicPr>
          <p:cNvPr id="3" name="Picture 2" descr="A person in a suit and bow tie&#10;&#10;Description automatically generated">
            <a:extLst>
              <a:ext uri="{FF2B5EF4-FFF2-40B4-BE49-F238E27FC236}">
                <a16:creationId xmlns:a16="http://schemas.microsoft.com/office/drawing/2014/main" id="{B06C4084-EF75-4610-9EFB-619CE6608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99" y="4823669"/>
            <a:ext cx="1279331" cy="1938381"/>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09CEC2AE-F5EE-4B85-9565-6BF42F2E6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9129" y="4823669"/>
            <a:ext cx="1467631" cy="1938381"/>
          </a:xfrm>
          <a:prstGeom prst="rect">
            <a:avLst/>
          </a:prstGeom>
        </p:spPr>
      </p:pic>
      <p:sp>
        <p:nvSpPr>
          <p:cNvPr id="6" name="TextBox 5">
            <a:extLst>
              <a:ext uri="{FF2B5EF4-FFF2-40B4-BE49-F238E27FC236}">
                <a16:creationId xmlns:a16="http://schemas.microsoft.com/office/drawing/2014/main" id="{EBD84D41-3744-4A88-AC07-2E2A538137BC}"/>
              </a:ext>
            </a:extLst>
          </p:cNvPr>
          <p:cNvSpPr txBox="1"/>
          <p:nvPr/>
        </p:nvSpPr>
        <p:spPr>
          <a:xfrm>
            <a:off x="3267286" y="6488668"/>
            <a:ext cx="2085764" cy="369332"/>
          </a:xfrm>
          <a:prstGeom prst="rect">
            <a:avLst/>
          </a:prstGeom>
          <a:noFill/>
        </p:spPr>
        <p:txBody>
          <a:bodyPr wrap="none" rtlCol="0">
            <a:spAutoFit/>
          </a:bodyPr>
          <a:lstStyle/>
          <a:p>
            <a:r>
              <a:rPr lang="en-US" dirty="0"/>
              <a:t>John Work II and III  </a:t>
            </a:r>
          </a:p>
        </p:txBody>
      </p:sp>
      <p:sp>
        <p:nvSpPr>
          <p:cNvPr id="7" name="Arrow: Right 6">
            <a:extLst>
              <a:ext uri="{FF2B5EF4-FFF2-40B4-BE49-F238E27FC236}">
                <a16:creationId xmlns:a16="http://schemas.microsoft.com/office/drawing/2014/main" id="{3A7FE108-9762-4EE4-BD2F-EE69E0DD89D0}"/>
              </a:ext>
            </a:extLst>
          </p:cNvPr>
          <p:cNvSpPr/>
          <p:nvPr/>
        </p:nvSpPr>
        <p:spPr>
          <a:xfrm flipV="1">
            <a:off x="5299527" y="6650474"/>
            <a:ext cx="31847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7926EBE-C79F-4B71-A25E-2322AACCB3A8}"/>
              </a:ext>
            </a:extLst>
          </p:cNvPr>
          <p:cNvSpPr>
            <a:spLocks noGrp="1" noChangeArrowheads="1"/>
          </p:cNvSpPr>
          <p:nvPr>
            <p:ph type="title"/>
          </p:nvPr>
        </p:nvSpPr>
        <p:spPr>
          <a:xfrm>
            <a:off x="314946" y="253954"/>
            <a:ext cx="8953130" cy="1143000"/>
          </a:xfrm>
        </p:spPr>
        <p:txBody>
          <a:bodyPr>
            <a:noAutofit/>
          </a:bodyPr>
          <a:lstStyle/>
          <a:p>
            <a:r>
              <a:rPr lang="en-US" altLang="en-US" sz="4000" b="1" dirty="0">
                <a:latin typeface="Amasis MT Pro Black" panose="02040A04050005020304" pitchFamily="18" charset="0"/>
              </a:rPr>
              <a:t>Culture of the Black Belt Nation</a:t>
            </a:r>
          </a:p>
        </p:txBody>
      </p:sp>
      <p:sp>
        <p:nvSpPr>
          <p:cNvPr id="7171" name="Rectangle 3">
            <a:extLst>
              <a:ext uri="{FF2B5EF4-FFF2-40B4-BE49-F238E27FC236}">
                <a16:creationId xmlns:a16="http://schemas.microsoft.com/office/drawing/2014/main" id="{F839BA5A-6305-49FC-8015-911F9EE4785B}"/>
              </a:ext>
            </a:extLst>
          </p:cNvPr>
          <p:cNvSpPr>
            <a:spLocks noGrp="1" noChangeArrowheads="1"/>
          </p:cNvSpPr>
          <p:nvPr>
            <p:ph type="body" idx="1"/>
          </p:nvPr>
        </p:nvSpPr>
        <p:spPr>
          <a:xfrm>
            <a:off x="4968691" y="1250927"/>
            <a:ext cx="4041085" cy="4525962"/>
          </a:xfrm>
        </p:spPr>
        <p:txBody>
          <a:bodyPr/>
          <a:lstStyle/>
          <a:p>
            <a:pPr marL="0" indent="0">
              <a:buFontTx/>
              <a:buNone/>
            </a:pPr>
            <a:r>
              <a:rPr lang="en-US" altLang="en-US" sz="2800" b="1" dirty="0"/>
              <a:t>BLUES – the musical foundation of African American culture and all of American popular music.  This music is important as musical composition, as poetry and as philosophy.  The harder the life, the better the blues.  </a:t>
            </a:r>
          </a:p>
          <a:p>
            <a:pPr marL="0" indent="0">
              <a:buFontTx/>
              <a:buNone/>
            </a:pPr>
            <a:endParaRPr lang="en-US" altLang="en-US" sz="2800" b="1" dirty="0"/>
          </a:p>
        </p:txBody>
      </p:sp>
      <p:pic>
        <p:nvPicPr>
          <p:cNvPr id="7173" name="Picture 5">
            <a:extLst>
              <a:ext uri="{FF2B5EF4-FFF2-40B4-BE49-F238E27FC236}">
                <a16:creationId xmlns:a16="http://schemas.microsoft.com/office/drawing/2014/main" id="{30C0756F-917A-42B0-9F58-BF3746AEB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34" y="1250927"/>
            <a:ext cx="4653745" cy="5181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map of the united states&#10;&#10;Description automatically generated">
            <a:extLst>
              <a:ext uri="{FF2B5EF4-FFF2-40B4-BE49-F238E27FC236}">
                <a16:creationId xmlns:a16="http://schemas.microsoft.com/office/drawing/2014/main" id="{15A7988D-5BBF-40E8-A8DF-99DFFEFB5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37" y="5176053"/>
            <a:ext cx="2616364" cy="168194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8448960-709E-4A48-83FF-83165366CFAA}"/>
              </a:ext>
            </a:extLst>
          </p:cNvPr>
          <p:cNvSpPr>
            <a:spLocks noGrp="1" noChangeArrowheads="1"/>
          </p:cNvSpPr>
          <p:nvPr>
            <p:ph type="title"/>
          </p:nvPr>
        </p:nvSpPr>
        <p:spPr/>
        <p:txBody>
          <a:bodyPr/>
          <a:lstStyle/>
          <a:p>
            <a:endParaRPr lang="en-US" altLang="en-US"/>
          </a:p>
        </p:txBody>
      </p:sp>
      <p:sp>
        <p:nvSpPr>
          <p:cNvPr id="56323" name="Rectangle 3">
            <a:extLst>
              <a:ext uri="{FF2B5EF4-FFF2-40B4-BE49-F238E27FC236}">
                <a16:creationId xmlns:a16="http://schemas.microsoft.com/office/drawing/2014/main" id="{8099E282-2D49-4E62-AC06-7E0C72C87246}"/>
              </a:ext>
            </a:extLst>
          </p:cNvPr>
          <p:cNvSpPr>
            <a:spLocks noGrp="1" noChangeArrowheads="1"/>
          </p:cNvSpPr>
          <p:nvPr>
            <p:ph type="body" idx="1"/>
          </p:nvPr>
        </p:nvSpPr>
        <p:spPr/>
        <p:txBody>
          <a:bodyPr/>
          <a:lstStyle/>
          <a:p>
            <a:endParaRPr lang="en-US" altLang="en-US"/>
          </a:p>
        </p:txBody>
      </p:sp>
      <p:sp>
        <p:nvSpPr>
          <p:cNvPr id="56324" name="Rectangle 4">
            <a:extLst>
              <a:ext uri="{FF2B5EF4-FFF2-40B4-BE49-F238E27FC236}">
                <a16:creationId xmlns:a16="http://schemas.microsoft.com/office/drawing/2014/main" id="{789500E3-C59C-4E2C-AD62-E6270E319AA1}"/>
              </a:ext>
            </a:extLst>
          </p:cNvPr>
          <p:cNvSpPr>
            <a:spLocks noChangeArrowheads="1"/>
          </p:cNvSpPr>
          <p:nvPr/>
        </p:nvSpPr>
        <p:spPr bwMode="auto">
          <a:xfrm>
            <a:off x="0" y="-152400"/>
            <a:ext cx="3052763" cy="7010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5" name="Rectangle 5">
            <a:extLst>
              <a:ext uri="{FF2B5EF4-FFF2-40B4-BE49-F238E27FC236}">
                <a16:creationId xmlns:a16="http://schemas.microsoft.com/office/drawing/2014/main" id="{32B635F2-38B7-4003-8901-35F42C50269F}"/>
              </a:ext>
            </a:extLst>
          </p:cNvPr>
          <p:cNvSpPr>
            <a:spLocks noChangeArrowheads="1"/>
          </p:cNvSpPr>
          <p:nvPr/>
        </p:nvSpPr>
        <p:spPr bwMode="auto">
          <a:xfrm>
            <a:off x="3048000" y="-152400"/>
            <a:ext cx="3052763" cy="701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6" name="Rectangle 6">
            <a:extLst>
              <a:ext uri="{FF2B5EF4-FFF2-40B4-BE49-F238E27FC236}">
                <a16:creationId xmlns:a16="http://schemas.microsoft.com/office/drawing/2014/main" id="{A8B8DD9F-65A0-4A89-96CE-D3A26A02ECB0}"/>
              </a:ext>
            </a:extLst>
          </p:cNvPr>
          <p:cNvSpPr>
            <a:spLocks noChangeArrowheads="1"/>
          </p:cNvSpPr>
          <p:nvPr/>
        </p:nvSpPr>
        <p:spPr bwMode="auto">
          <a:xfrm>
            <a:off x="6096000" y="-152400"/>
            <a:ext cx="3052763" cy="70104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is mouth open&#10;&#10;Description automatically generated with low confidence">
            <a:extLst>
              <a:ext uri="{FF2B5EF4-FFF2-40B4-BE49-F238E27FC236}">
                <a16:creationId xmlns:a16="http://schemas.microsoft.com/office/drawing/2014/main" id="{E7A849E1-DBA3-A020-220B-D86E5FE32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234" y="55497"/>
            <a:ext cx="2198899" cy="2563289"/>
          </a:xfrm>
          <a:prstGeom prst="rect">
            <a:avLst/>
          </a:prstGeom>
        </p:spPr>
      </p:pic>
      <p:pic>
        <p:nvPicPr>
          <p:cNvPr id="5" name="Picture 4" descr="A person playing a piano&#10;&#10;Description automatically generated with low confidence">
            <a:extLst>
              <a:ext uri="{FF2B5EF4-FFF2-40B4-BE49-F238E27FC236}">
                <a16:creationId xmlns:a16="http://schemas.microsoft.com/office/drawing/2014/main" id="{EAC2061B-7438-F854-73BD-335EF5463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855" y="197143"/>
            <a:ext cx="2371965" cy="2371965"/>
          </a:xfrm>
          <a:prstGeom prst="rect">
            <a:avLst/>
          </a:prstGeom>
        </p:spPr>
      </p:pic>
      <p:pic>
        <p:nvPicPr>
          <p:cNvPr id="9" name="Picture 8" descr="A group of people playing instruments&#10;&#10;Description automatically generated with medium confidence">
            <a:extLst>
              <a:ext uri="{FF2B5EF4-FFF2-40B4-BE49-F238E27FC236}">
                <a16:creationId xmlns:a16="http://schemas.microsoft.com/office/drawing/2014/main" id="{DD375F1A-5EC6-31B5-49EC-91BB6D0231FD}"/>
              </a:ext>
            </a:extLst>
          </p:cNvPr>
          <p:cNvPicPr>
            <a:picLocks noChangeAspect="1"/>
          </p:cNvPicPr>
          <p:nvPr/>
        </p:nvPicPr>
        <p:blipFill rotWithShape="1">
          <a:blip r:embed="rId4">
            <a:extLst>
              <a:ext uri="{28A0092B-C50C-407E-A947-70E740481C1C}">
                <a14:useLocalDpi xmlns:a14="http://schemas.microsoft.com/office/drawing/2010/main" val="0"/>
              </a:ext>
            </a:extLst>
          </a:blip>
          <a:srcRect l="3944" t="15992" r="2349" b="8263"/>
          <a:stretch/>
        </p:blipFill>
        <p:spPr>
          <a:xfrm>
            <a:off x="105625" y="55497"/>
            <a:ext cx="3951956" cy="2513611"/>
          </a:xfrm>
          <a:prstGeom prst="rect">
            <a:avLst/>
          </a:prstGeom>
        </p:spPr>
      </p:pic>
      <p:sp>
        <p:nvSpPr>
          <p:cNvPr id="10" name="TextBox 9">
            <a:extLst>
              <a:ext uri="{FF2B5EF4-FFF2-40B4-BE49-F238E27FC236}">
                <a16:creationId xmlns:a16="http://schemas.microsoft.com/office/drawing/2014/main" id="{790D05AC-D420-202E-8999-34C347A55A3E}"/>
              </a:ext>
            </a:extLst>
          </p:cNvPr>
          <p:cNvSpPr txBox="1"/>
          <p:nvPr/>
        </p:nvSpPr>
        <p:spPr>
          <a:xfrm>
            <a:off x="6394855" y="4018458"/>
            <a:ext cx="2618024" cy="2585323"/>
          </a:xfrm>
          <a:prstGeom prst="rect">
            <a:avLst/>
          </a:prstGeom>
          <a:noFill/>
        </p:spPr>
        <p:txBody>
          <a:bodyPr wrap="none" rtlCol="0">
            <a:spAutoFit/>
          </a:bodyPr>
          <a:lstStyle/>
          <a:p>
            <a:pPr algn="ctr"/>
            <a:r>
              <a:rPr lang="en-US" sz="2700" dirty="0">
                <a:latin typeface="Amasis MT Pro Black" panose="02040A04050005020304" pitchFamily="18" charset="0"/>
              </a:rPr>
              <a:t>Gospel music </a:t>
            </a:r>
          </a:p>
          <a:p>
            <a:pPr algn="ctr"/>
            <a:r>
              <a:rPr lang="en-US" sz="2700" dirty="0">
                <a:latin typeface="Amasis MT Pro Black" panose="02040A04050005020304" pitchFamily="18" charset="0"/>
              </a:rPr>
              <a:t>Anchors </a:t>
            </a:r>
          </a:p>
          <a:p>
            <a:pPr algn="ctr"/>
            <a:r>
              <a:rPr lang="en-US" sz="2700" dirty="0">
                <a:solidFill>
                  <a:srgbClr val="FF0000"/>
                </a:solidFill>
                <a:latin typeface="Amasis MT Pro Black" panose="02040A04050005020304" pitchFamily="18" charset="0"/>
              </a:rPr>
              <a:t>The church</a:t>
            </a:r>
          </a:p>
          <a:p>
            <a:pPr algn="ctr"/>
            <a:r>
              <a:rPr lang="en-US" sz="2700" dirty="0">
                <a:latin typeface="Amasis MT Pro Black" panose="02040A04050005020304" pitchFamily="18" charset="0"/>
              </a:rPr>
              <a:t>As a total</a:t>
            </a:r>
          </a:p>
          <a:p>
            <a:pPr algn="ctr"/>
            <a:r>
              <a:rPr lang="en-US" sz="2700" dirty="0">
                <a:latin typeface="Amasis MT Pro Black" panose="02040A04050005020304" pitchFamily="18" charset="0"/>
              </a:rPr>
              <a:t>cultural </a:t>
            </a:r>
          </a:p>
          <a:p>
            <a:pPr algn="ctr"/>
            <a:r>
              <a:rPr lang="en-US" sz="2700" dirty="0">
                <a:latin typeface="Amasis MT Pro Black" panose="02040A04050005020304" pitchFamily="18" charset="0"/>
              </a:rPr>
              <a:t>institution</a:t>
            </a:r>
          </a:p>
        </p:txBody>
      </p:sp>
      <p:sp>
        <p:nvSpPr>
          <p:cNvPr id="11" name="TextBox 10">
            <a:extLst>
              <a:ext uri="{FF2B5EF4-FFF2-40B4-BE49-F238E27FC236}">
                <a16:creationId xmlns:a16="http://schemas.microsoft.com/office/drawing/2014/main" id="{17750AA5-D567-738A-BD23-6BB1F7297072}"/>
              </a:ext>
            </a:extLst>
          </p:cNvPr>
          <p:cNvSpPr txBox="1"/>
          <p:nvPr/>
        </p:nvSpPr>
        <p:spPr>
          <a:xfrm>
            <a:off x="1527098" y="2717308"/>
            <a:ext cx="8863132" cy="400110"/>
          </a:xfrm>
          <a:prstGeom prst="rect">
            <a:avLst/>
          </a:prstGeom>
          <a:noFill/>
        </p:spPr>
        <p:txBody>
          <a:bodyPr wrap="square" rtlCol="0">
            <a:spAutoFit/>
          </a:bodyPr>
          <a:lstStyle/>
          <a:p>
            <a:r>
              <a:rPr lang="en-US" sz="2000" b="1" dirty="0"/>
              <a:t>Mahalia Jackson, Thomas Dorsey, the Staple Singers</a:t>
            </a:r>
          </a:p>
        </p:txBody>
      </p:sp>
      <p:pic>
        <p:nvPicPr>
          <p:cNvPr id="4" name="Picture 3" descr="A group of people singing into a microphone&#10;&#10;Description automatically generated">
            <a:extLst>
              <a:ext uri="{FF2B5EF4-FFF2-40B4-BE49-F238E27FC236}">
                <a16:creationId xmlns:a16="http://schemas.microsoft.com/office/drawing/2014/main" id="{60DFD379-0C85-4EB3-B5CA-87DD63503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151" y="3416398"/>
            <a:ext cx="5998128" cy="3373947"/>
          </a:xfrm>
          <a:prstGeom prst="rect">
            <a:avLst/>
          </a:prstGeom>
        </p:spPr>
      </p:pic>
    </p:spTree>
    <p:extLst>
      <p:ext uri="{BB962C8B-B14F-4D97-AF65-F5344CB8AC3E}">
        <p14:creationId xmlns:p14="http://schemas.microsoft.com/office/powerpoint/2010/main" val="2767096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95A49B1-DBBD-4CDC-B2B5-E93CCDAD489B}"/>
              </a:ext>
            </a:extLst>
          </p:cNvPr>
          <p:cNvSpPr>
            <a:spLocks noGrp="1" noChangeArrowheads="1"/>
          </p:cNvSpPr>
          <p:nvPr>
            <p:ph type="title"/>
          </p:nvPr>
        </p:nvSpPr>
        <p:spPr>
          <a:xfrm>
            <a:off x="0" y="274638"/>
            <a:ext cx="9144000" cy="1143000"/>
          </a:xfrm>
        </p:spPr>
        <p:txBody>
          <a:bodyPr>
            <a:normAutofit fontScale="90000"/>
          </a:bodyPr>
          <a:lstStyle/>
          <a:p>
            <a:r>
              <a:rPr lang="en-US" altLang="en-US" sz="5000" b="1" dirty="0">
                <a:latin typeface="Amasis MT Pro Black" panose="02040A04050005020304" pitchFamily="18" charset="0"/>
              </a:rPr>
              <a:t>JAZZ (Black classical music):</a:t>
            </a:r>
            <a:r>
              <a:rPr lang="en-US" altLang="en-US" sz="4000" b="1" dirty="0">
                <a:latin typeface="Amasis MT Pro Black" panose="02040A04050005020304" pitchFamily="18" charset="0"/>
              </a:rPr>
              <a:t> </a:t>
            </a:r>
            <a:br>
              <a:rPr lang="en-US" altLang="en-US" sz="4000" b="1" dirty="0">
                <a:latin typeface="Amasis MT Pro Black" panose="02040A04050005020304" pitchFamily="18" charset="0"/>
              </a:rPr>
            </a:br>
            <a:r>
              <a:rPr lang="en-US" altLang="en-US" sz="4000" b="1" dirty="0">
                <a:latin typeface="Amasis MT Pro Black" panose="02040A04050005020304" pitchFamily="18" charset="0"/>
              </a:rPr>
              <a:t>The culture of the Black metropolis</a:t>
            </a:r>
          </a:p>
        </p:txBody>
      </p:sp>
      <p:pic>
        <p:nvPicPr>
          <p:cNvPr id="8197" name="Picture 5">
            <a:extLst>
              <a:ext uri="{FF2B5EF4-FFF2-40B4-BE49-F238E27FC236}">
                <a16:creationId xmlns:a16="http://schemas.microsoft.com/office/drawing/2014/main" id="{02288FD5-134E-4194-A6AA-387D250C6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838700" cy="28575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2BA07F3E-379C-4F3A-9F60-798466AFC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676400"/>
            <a:ext cx="3822700" cy="5105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01" name="Text Box 9">
            <a:extLst>
              <a:ext uri="{FF2B5EF4-FFF2-40B4-BE49-F238E27FC236}">
                <a16:creationId xmlns:a16="http://schemas.microsoft.com/office/drawing/2014/main" id="{4E6F4088-7EE2-49EB-8576-DB43514DF3C6}"/>
              </a:ext>
            </a:extLst>
          </p:cNvPr>
          <p:cNvSpPr txBox="1">
            <a:spLocks noChangeArrowheads="1"/>
          </p:cNvSpPr>
          <p:nvPr/>
        </p:nvSpPr>
        <p:spPr bwMode="auto">
          <a:xfrm>
            <a:off x="2105025" y="4676775"/>
            <a:ext cx="290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Edward “Duke” Ellington</a:t>
            </a:r>
          </a:p>
          <a:p>
            <a:pPr algn="ctr"/>
            <a:r>
              <a:rPr lang="en-US" altLang="en-US" b="1"/>
              <a:t>1899-1974</a:t>
            </a:r>
            <a:r>
              <a:rPr lang="en-US" altLang="en-US"/>
              <a:t> </a:t>
            </a:r>
          </a:p>
        </p:txBody>
      </p:sp>
      <p:pic>
        <p:nvPicPr>
          <p:cNvPr id="8203" name="Picture 11">
            <a:hlinkClick r:id="rId4"/>
            <a:extLst>
              <a:ext uri="{FF2B5EF4-FFF2-40B4-BE49-F238E27FC236}">
                <a16:creationId xmlns:a16="http://schemas.microsoft.com/office/drawing/2014/main" id="{BC6652D9-9C6C-4049-B664-8D40E724CF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4572000"/>
            <a:ext cx="1703387" cy="22479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05" name="Picture 13">
            <a:extLst>
              <a:ext uri="{FF2B5EF4-FFF2-40B4-BE49-F238E27FC236}">
                <a16:creationId xmlns:a16="http://schemas.microsoft.com/office/drawing/2014/main" id="{777B70E3-FE38-44A1-A584-67FA97E89C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6623"/>
          <a:stretch>
            <a:fillRect/>
          </a:stretch>
        </p:blipFill>
        <p:spPr bwMode="auto">
          <a:xfrm>
            <a:off x="2371725" y="5410200"/>
            <a:ext cx="2362200" cy="14478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comb with a person on her back&#10;&#10;Description automatically generated">
            <a:extLst>
              <a:ext uri="{FF2B5EF4-FFF2-40B4-BE49-F238E27FC236}">
                <a16:creationId xmlns:a16="http://schemas.microsoft.com/office/drawing/2014/main" id="{5B4E7418-3DBC-42EA-8625-46DAAD6C1B60}"/>
              </a:ext>
            </a:extLst>
          </p:cNvPr>
          <p:cNvPicPr>
            <a:picLocks noChangeAspect="1"/>
          </p:cNvPicPr>
          <p:nvPr/>
        </p:nvPicPr>
        <p:blipFill rotWithShape="1">
          <a:blip r:embed="rId2">
            <a:extLst>
              <a:ext uri="{28A0092B-C50C-407E-A947-70E740481C1C}">
                <a14:useLocalDpi xmlns:a14="http://schemas.microsoft.com/office/drawing/2010/main" val="0"/>
              </a:ext>
            </a:extLst>
          </a:blip>
          <a:srcRect l="17571" r="24645"/>
          <a:stretch/>
        </p:blipFill>
        <p:spPr>
          <a:xfrm>
            <a:off x="4091472" y="1955885"/>
            <a:ext cx="1480547" cy="3414094"/>
          </a:xfrm>
          <a:prstGeom prst="rect">
            <a:avLst/>
          </a:prstGeom>
        </p:spPr>
      </p:pic>
      <p:sp>
        <p:nvSpPr>
          <p:cNvPr id="4" name="TextBox 3">
            <a:extLst>
              <a:ext uri="{FF2B5EF4-FFF2-40B4-BE49-F238E27FC236}">
                <a16:creationId xmlns:a16="http://schemas.microsoft.com/office/drawing/2014/main" id="{9EC174B8-402D-DAB0-FCB5-F3416177DF11}"/>
              </a:ext>
            </a:extLst>
          </p:cNvPr>
          <p:cNvSpPr txBox="1"/>
          <p:nvPr/>
        </p:nvSpPr>
        <p:spPr>
          <a:xfrm>
            <a:off x="3783284" y="163572"/>
            <a:ext cx="2159566" cy="233140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Outline</a:t>
            </a:r>
          </a:p>
          <a:p>
            <a:pPr marL="257175" indent="-257175">
              <a:buAutoNum type="arabicPeriod"/>
            </a:pPr>
            <a:r>
              <a:rPr lang="en-US" sz="2200" b="1" dirty="0">
                <a:latin typeface="Times New Roman" panose="02020603050405020304" pitchFamily="18" charset="0"/>
                <a:cs typeface="Times New Roman" panose="02020603050405020304" pitchFamily="18" charset="0"/>
              </a:rPr>
              <a:t>A definition</a:t>
            </a:r>
          </a:p>
          <a:p>
            <a:pPr marL="257175" indent="-257175">
              <a:buAutoNum type="arabicPeriod"/>
            </a:pPr>
            <a:r>
              <a:rPr lang="en-US" sz="2200" b="1" dirty="0">
                <a:latin typeface="Times New Roman" panose="02020603050405020304" pitchFamily="18" charset="0"/>
                <a:cs typeface="Times New Roman" panose="02020603050405020304" pitchFamily="18" charset="0"/>
              </a:rPr>
              <a:t>Origin</a:t>
            </a:r>
          </a:p>
          <a:p>
            <a:pPr marL="257175" indent="-257175">
              <a:buAutoNum type="arabicPeriod"/>
            </a:pPr>
            <a:r>
              <a:rPr lang="en-US" sz="2200" b="1" dirty="0">
                <a:latin typeface="Times New Roman" panose="02020603050405020304" pitchFamily="18" charset="0"/>
                <a:cs typeface="Times New Roman" panose="02020603050405020304" pitchFamily="18" charset="0"/>
              </a:rPr>
              <a:t>Everyday Life</a:t>
            </a:r>
          </a:p>
          <a:p>
            <a:pPr marL="257175" indent="-257175">
              <a:buAutoNum type="arabicPeriod"/>
            </a:pPr>
            <a:r>
              <a:rPr lang="en-US" sz="2200" b="1" dirty="0">
                <a:latin typeface="Times New Roman" panose="02020603050405020304" pitchFamily="18" charset="0"/>
                <a:cs typeface="Times New Roman" panose="02020603050405020304" pitchFamily="18" charset="0"/>
              </a:rPr>
              <a:t>History</a:t>
            </a:r>
          </a:p>
          <a:p>
            <a:pPr marL="257175" indent="-257175">
              <a:buAutoNum type="arabicPeriod"/>
            </a:pPr>
            <a:r>
              <a:rPr lang="en-US" sz="2200" b="1" dirty="0">
                <a:latin typeface="Times New Roman" panose="02020603050405020304" pitchFamily="18" charset="0"/>
                <a:cs typeface="Times New Roman" panose="02020603050405020304" pitchFamily="18" charset="0"/>
              </a:rPr>
              <a:t>Art</a:t>
            </a:r>
          </a:p>
          <a:p>
            <a:endParaRPr lang="en-US" sz="1350" dirty="0"/>
          </a:p>
        </p:txBody>
      </p:sp>
      <p:pic>
        <p:nvPicPr>
          <p:cNvPr id="8" name="Picture 7" descr="A picture containing text, person, outdoor&#10;&#10;Description automatically generated">
            <a:extLst>
              <a:ext uri="{FF2B5EF4-FFF2-40B4-BE49-F238E27FC236}">
                <a16:creationId xmlns:a16="http://schemas.microsoft.com/office/drawing/2014/main" id="{2C2E5D27-2547-E7A3-2084-AB6667FDC658}"/>
              </a:ext>
            </a:extLst>
          </p:cNvPr>
          <p:cNvPicPr>
            <a:picLocks noChangeAspect="1"/>
          </p:cNvPicPr>
          <p:nvPr/>
        </p:nvPicPr>
        <p:blipFill rotWithShape="1">
          <a:blip r:embed="rId3">
            <a:extLst>
              <a:ext uri="{28A0092B-C50C-407E-A947-70E740481C1C}">
                <a14:useLocalDpi xmlns:a14="http://schemas.microsoft.com/office/drawing/2010/main" val="0"/>
              </a:ext>
            </a:extLst>
          </a:blip>
          <a:srcRect r="9241" b="6711"/>
          <a:stretch/>
        </p:blipFill>
        <p:spPr>
          <a:xfrm>
            <a:off x="165093" y="234251"/>
            <a:ext cx="3584003" cy="4923675"/>
          </a:xfrm>
          <a:prstGeom prst="rect">
            <a:avLst/>
          </a:prstGeom>
        </p:spPr>
      </p:pic>
      <p:pic>
        <p:nvPicPr>
          <p:cNvPr id="14" name="Picture 13">
            <a:extLst>
              <a:ext uri="{FF2B5EF4-FFF2-40B4-BE49-F238E27FC236}">
                <a16:creationId xmlns:a16="http://schemas.microsoft.com/office/drawing/2014/main" id="{F4D4925C-3F86-F81F-E70E-434C84348C8D}"/>
              </a:ext>
            </a:extLst>
          </p:cNvPr>
          <p:cNvPicPr>
            <a:picLocks noChangeAspect="1"/>
          </p:cNvPicPr>
          <p:nvPr/>
        </p:nvPicPr>
        <p:blipFill rotWithShape="1">
          <a:blip r:embed="rId4">
            <a:extLst>
              <a:ext uri="{28A0092B-C50C-407E-A947-70E740481C1C}">
                <a14:useLocalDpi xmlns:a14="http://schemas.microsoft.com/office/drawing/2010/main" val="0"/>
              </a:ext>
            </a:extLst>
          </a:blip>
          <a:srcRect t="10385" r="12598"/>
          <a:stretch/>
        </p:blipFill>
        <p:spPr>
          <a:xfrm>
            <a:off x="5880207" y="234250"/>
            <a:ext cx="3173655" cy="4834899"/>
          </a:xfrm>
          <a:prstGeom prst="rect">
            <a:avLst/>
          </a:prstGeom>
        </p:spPr>
      </p:pic>
      <p:pic>
        <p:nvPicPr>
          <p:cNvPr id="6" name="Picture 5" descr="A colorful fabric with different patterns&#10;&#10;Description automatically generated">
            <a:extLst>
              <a:ext uri="{FF2B5EF4-FFF2-40B4-BE49-F238E27FC236}">
                <a16:creationId xmlns:a16="http://schemas.microsoft.com/office/drawing/2014/main" id="{97BEC6A6-B6EE-47D2-9702-1B170F72827F}"/>
              </a:ext>
            </a:extLst>
          </p:cNvPr>
          <p:cNvPicPr>
            <a:picLocks noChangeAspect="1"/>
          </p:cNvPicPr>
          <p:nvPr/>
        </p:nvPicPr>
        <p:blipFill rotWithShape="1">
          <a:blip r:embed="rId5">
            <a:extLst>
              <a:ext uri="{28A0092B-C50C-407E-A947-70E740481C1C}">
                <a14:useLocalDpi xmlns:a14="http://schemas.microsoft.com/office/drawing/2010/main" val="0"/>
              </a:ext>
            </a:extLst>
          </a:blip>
          <a:srcRect t="21556" b="46984"/>
          <a:stretch/>
        </p:blipFill>
        <p:spPr>
          <a:xfrm>
            <a:off x="141618" y="5369979"/>
            <a:ext cx="8934944" cy="1410574"/>
          </a:xfrm>
          <a:prstGeom prst="rect">
            <a:avLst/>
          </a:prstGeom>
        </p:spPr>
      </p:pic>
    </p:spTree>
    <p:extLst>
      <p:ext uri="{BB962C8B-B14F-4D97-AF65-F5344CB8AC3E}">
        <p14:creationId xmlns:p14="http://schemas.microsoft.com/office/powerpoint/2010/main" val="1437974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98794A5-7BAA-4486-BDC1-AF936B1E2032}"/>
              </a:ext>
            </a:extLst>
          </p:cNvPr>
          <p:cNvSpPr>
            <a:spLocks noGrp="1" noChangeArrowheads="1"/>
          </p:cNvSpPr>
          <p:nvPr>
            <p:ph type="title"/>
          </p:nvPr>
        </p:nvSpPr>
        <p:spPr>
          <a:xfrm>
            <a:off x="457200" y="0"/>
            <a:ext cx="8229600" cy="1143000"/>
          </a:xfrm>
        </p:spPr>
        <p:txBody>
          <a:bodyPr/>
          <a:lstStyle/>
          <a:p>
            <a:r>
              <a:rPr lang="en-US" altLang="en-US" sz="4000" b="1" dirty="0"/>
              <a:t>The Harlem Renaissance, 1920’s</a:t>
            </a:r>
          </a:p>
        </p:txBody>
      </p:sp>
      <p:sp>
        <p:nvSpPr>
          <p:cNvPr id="9219" name="Rectangle 3">
            <a:extLst>
              <a:ext uri="{FF2B5EF4-FFF2-40B4-BE49-F238E27FC236}">
                <a16:creationId xmlns:a16="http://schemas.microsoft.com/office/drawing/2014/main" id="{346E8A20-6409-4848-AFC9-C0177D27C49E}"/>
              </a:ext>
            </a:extLst>
          </p:cNvPr>
          <p:cNvSpPr>
            <a:spLocks noGrp="1" noChangeArrowheads="1"/>
          </p:cNvSpPr>
          <p:nvPr>
            <p:ph type="body" idx="1"/>
          </p:nvPr>
        </p:nvSpPr>
        <p:spPr>
          <a:xfrm>
            <a:off x="5502554" y="990599"/>
            <a:ext cx="3140097" cy="5867400"/>
          </a:xfrm>
        </p:spPr>
        <p:txBody>
          <a:bodyPr>
            <a:normAutofit fontScale="92500" lnSpcReduction="10000"/>
          </a:bodyPr>
          <a:lstStyle/>
          <a:p>
            <a:pPr marL="0" indent="0">
              <a:spcBef>
                <a:spcPct val="0"/>
              </a:spcBef>
              <a:buFontTx/>
              <a:buNone/>
            </a:pPr>
            <a:r>
              <a:rPr lang="en-US" altLang="en-US" sz="2800" b="1" dirty="0"/>
              <a:t>This is the Black counterpart to the “Roaring 20’s” as Black people were expressing a breakout cultural impulse.  These were bold and exciting times.  The activists were called “New Negroes,” with a militant attitude and freedom on their mind.  Harlem was the capital of Blacks in the US during this period.</a:t>
            </a:r>
          </a:p>
        </p:txBody>
      </p:sp>
      <p:pic>
        <p:nvPicPr>
          <p:cNvPr id="9221" name="Picture 5">
            <a:extLst>
              <a:ext uri="{FF2B5EF4-FFF2-40B4-BE49-F238E27FC236}">
                <a16:creationId xmlns:a16="http://schemas.microsoft.com/office/drawing/2014/main" id="{6CB14B21-2330-4F82-8FFC-816C5FB7F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59" y="1039658"/>
            <a:ext cx="1701595" cy="236980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9">
            <a:extLst>
              <a:ext uri="{FF2B5EF4-FFF2-40B4-BE49-F238E27FC236}">
                <a16:creationId xmlns:a16="http://schemas.microsoft.com/office/drawing/2014/main" id="{3101C6C4-C629-4833-B50B-6DF07AC13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9" t="-1768" r="1096" b="1768"/>
          <a:stretch/>
        </p:blipFill>
        <p:spPr bwMode="auto">
          <a:xfrm>
            <a:off x="1945731" y="990600"/>
            <a:ext cx="1580709" cy="236980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group of people playing instruments&#10;&#10;Description automatically generated">
            <a:extLst>
              <a:ext uri="{FF2B5EF4-FFF2-40B4-BE49-F238E27FC236}">
                <a16:creationId xmlns:a16="http://schemas.microsoft.com/office/drawing/2014/main" id="{137FBDDC-458B-42D9-8BE0-A8E1112F9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59" y="3497600"/>
            <a:ext cx="5256306" cy="2943531"/>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9B713261-A277-4DEB-BC02-B6F34AB10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2536" y="990599"/>
            <a:ext cx="1791129" cy="236980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a:extLst>
              <a:ext uri="{FF2B5EF4-FFF2-40B4-BE49-F238E27FC236}">
                <a16:creationId xmlns:a16="http://schemas.microsoft.com/office/drawing/2014/main" id="{580F5CFE-E456-4830-8662-4D3DDF27A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67705"/>
            <a:ext cx="4407854" cy="477875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4" name="Text Box 6">
            <a:extLst>
              <a:ext uri="{FF2B5EF4-FFF2-40B4-BE49-F238E27FC236}">
                <a16:creationId xmlns:a16="http://schemas.microsoft.com/office/drawing/2014/main" id="{5F507204-137C-4CA5-A03A-7D0C5F4EB79B}"/>
              </a:ext>
            </a:extLst>
          </p:cNvPr>
          <p:cNvSpPr txBox="1">
            <a:spLocks noChangeArrowheads="1"/>
          </p:cNvSpPr>
          <p:nvPr/>
        </p:nvSpPr>
        <p:spPr bwMode="auto">
          <a:xfrm>
            <a:off x="5280738" y="5813878"/>
            <a:ext cx="327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Langston Hughes 1902-1967</a:t>
            </a:r>
          </a:p>
        </p:txBody>
      </p:sp>
      <p:sp>
        <p:nvSpPr>
          <p:cNvPr id="11" name="TextBox 10">
            <a:extLst>
              <a:ext uri="{FF2B5EF4-FFF2-40B4-BE49-F238E27FC236}">
                <a16:creationId xmlns:a16="http://schemas.microsoft.com/office/drawing/2014/main" id="{72C659E7-3893-479B-9A70-AC4D264DC53E}"/>
              </a:ext>
            </a:extLst>
          </p:cNvPr>
          <p:cNvSpPr txBox="1"/>
          <p:nvPr/>
        </p:nvSpPr>
        <p:spPr>
          <a:xfrm>
            <a:off x="226503" y="402427"/>
            <a:ext cx="4244829" cy="5786199"/>
          </a:xfrm>
          <a:prstGeom prst="rect">
            <a:avLst/>
          </a:prstGeom>
          <a:noFill/>
        </p:spPr>
        <p:txBody>
          <a:bodyPr wrap="square">
            <a:spAutoFit/>
          </a:bodyPr>
          <a:lstStyle/>
          <a:p>
            <a:r>
              <a:rPr lang="en-US" sz="2800" b="1" dirty="0"/>
              <a:t>The Negro Speaks of Rivers </a:t>
            </a:r>
          </a:p>
          <a:p>
            <a:r>
              <a:rPr lang="en-US" dirty="0"/>
              <a:t>By </a:t>
            </a:r>
            <a:r>
              <a:rPr lang="en-US" dirty="0">
                <a:hlinkClick r:id="rId3"/>
              </a:rPr>
              <a:t>Langston Hughes</a:t>
            </a:r>
            <a:r>
              <a:rPr lang="en-US" dirty="0"/>
              <a:t> </a:t>
            </a:r>
          </a:p>
          <a:p>
            <a:r>
              <a:rPr lang="en-US" dirty="0">
                <a:effectLst/>
              </a:rPr>
              <a:t>I</a:t>
            </a:r>
          </a:p>
          <a:p>
            <a:r>
              <a:rPr lang="en-US" dirty="0">
                <a:effectLst/>
              </a:rPr>
              <a:t>I’ve known rivers ancient as the world and older than the flow of human blood in human veins.</a:t>
            </a:r>
            <a:br>
              <a:rPr lang="en-US" dirty="0">
                <a:effectLst/>
              </a:rPr>
            </a:br>
            <a:r>
              <a:rPr lang="en-US" dirty="0">
                <a:effectLst/>
              </a:rPr>
              <a:t>My soul has grown deep like the rivers.</a:t>
            </a:r>
            <a:br>
              <a:rPr lang="en-US" dirty="0">
                <a:effectLst/>
              </a:rPr>
            </a:br>
            <a:r>
              <a:rPr lang="en-US" dirty="0">
                <a:effectLst/>
              </a:rPr>
              <a:t>I bathed in the Euphrates when dawns were young.</a:t>
            </a:r>
            <a:br>
              <a:rPr lang="en-US" dirty="0">
                <a:effectLst/>
              </a:rPr>
            </a:br>
            <a:r>
              <a:rPr lang="en-US" dirty="0">
                <a:effectLst/>
              </a:rPr>
              <a:t>I built my hut near the Congo and it lulled me to sleep.</a:t>
            </a:r>
            <a:br>
              <a:rPr lang="en-US" dirty="0">
                <a:effectLst/>
              </a:rPr>
            </a:br>
            <a:r>
              <a:rPr lang="en-US" dirty="0">
                <a:effectLst/>
              </a:rPr>
              <a:t>I looked upon the Nile and raised the pyramids above it.</a:t>
            </a:r>
            <a:br>
              <a:rPr lang="en-US" dirty="0">
                <a:effectLst/>
              </a:rPr>
            </a:br>
            <a:r>
              <a:rPr lang="en-US" dirty="0">
                <a:effectLst/>
              </a:rPr>
              <a:t>I heard the singing of the Mississippi when Abe Lincoln went down to New Orleans, and I’ve seen its muddy bosom turn all golden in the sunset.</a:t>
            </a:r>
            <a:br>
              <a:rPr lang="en-US" dirty="0">
                <a:effectLst/>
              </a:rPr>
            </a:br>
            <a:r>
              <a:rPr lang="en-US" dirty="0">
                <a:effectLst/>
              </a:rPr>
              <a:t>I’ve known rivers:</a:t>
            </a:r>
            <a:br>
              <a:rPr lang="en-US" dirty="0">
                <a:effectLst/>
              </a:rPr>
            </a:br>
            <a:r>
              <a:rPr lang="en-US" dirty="0">
                <a:effectLst/>
              </a:rPr>
              <a:t>Ancient, dusky rivers.</a:t>
            </a:r>
            <a:br>
              <a:rPr lang="en-US" dirty="0">
                <a:effectLst/>
              </a:rPr>
            </a:br>
            <a:r>
              <a:rPr lang="en-US" dirty="0">
                <a:effectLst/>
              </a:rPr>
              <a:t>My soul has grown deep like the rivers.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E41191A-AA28-460E-88C2-21A888D7DD1D}"/>
              </a:ext>
            </a:extLst>
          </p:cNvPr>
          <p:cNvSpPr>
            <a:spLocks noGrp="1" noChangeArrowheads="1"/>
          </p:cNvSpPr>
          <p:nvPr>
            <p:ph type="body" idx="1"/>
          </p:nvPr>
        </p:nvSpPr>
        <p:spPr>
          <a:xfrm>
            <a:off x="76200" y="1781113"/>
            <a:ext cx="7620000" cy="5791200"/>
          </a:xfrm>
        </p:spPr>
        <p:txBody>
          <a:bodyPr/>
          <a:lstStyle/>
          <a:p>
            <a:pPr marL="0" indent="0">
              <a:spcBef>
                <a:spcPct val="0"/>
              </a:spcBef>
              <a:buFontTx/>
              <a:buNone/>
            </a:pPr>
            <a:r>
              <a:rPr lang="en-US" altLang="en-US" sz="2400" b="1" dirty="0"/>
              <a:t>If we must die, let it not be like hogs</a:t>
            </a:r>
            <a:br>
              <a:rPr lang="en-US" altLang="en-US" sz="2400" b="1" dirty="0"/>
            </a:br>
            <a:r>
              <a:rPr lang="en-US" altLang="en-US" sz="2400" b="1" dirty="0"/>
              <a:t>Hunted and penned in an inglorious spot,</a:t>
            </a:r>
            <a:br>
              <a:rPr lang="en-US" altLang="en-US" sz="2400" b="1" dirty="0"/>
            </a:br>
            <a:r>
              <a:rPr lang="en-US" altLang="en-US" sz="2400" b="1" dirty="0"/>
              <a:t>While round us bark the mad and hungry dogs,</a:t>
            </a:r>
            <a:br>
              <a:rPr lang="en-US" altLang="en-US" sz="2400" b="1" dirty="0"/>
            </a:br>
            <a:r>
              <a:rPr lang="en-US" altLang="en-US" sz="2400" b="1" dirty="0"/>
              <a:t>Making their mock at our accursed lot.</a:t>
            </a:r>
            <a:br>
              <a:rPr lang="en-US" altLang="en-US" sz="2400" b="1" dirty="0"/>
            </a:br>
            <a:r>
              <a:rPr lang="en-US" altLang="en-US" sz="2400" b="1" dirty="0"/>
              <a:t>If we must die, O let us nobly die,</a:t>
            </a:r>
            <a:br>
              <a:rPr lang="en-US" altLang="en-US" sz="2400" b="1" dirty="0"/>
            </a:br>
            <a:r>
              <a:rPr lang="en-US" altLang="en-US" sz="2400" b="1" dirty="0"/>
              <a:t>So that our precious blood may not be shed</a:t>
            </a:r>
            <a:br>
              <a:rPr lang="en-US" altLang="en-US" sz="2400" b="1" dirty="0"/>
            </a:br>
            <a:r>
              <a:rPr lang="en-US" altLang="en-US" sz="2400" b="1" dirty="0"/>
              <a:t>In vain; then even the monsters we defy</a:t>
            </a:r>
            <a:br>
              <a:rPr lang="en-US" altLang="en-US" sz="2400" b="1" dirty="0"/>
            </a:br>
            <a:r>
              <a:rPr lang="en-US" altLang="en-US" sz="2400" b="1" dirty="0"/>
              <a:t>Shall be constrained to honor us though dead!</a:t>
            </a:r>
            <a:br>
              <a:rPr lang="en-US" altLang="en-US" sz="2400" b="1" dirty="0"/>
            </a:br>
            <a:r>
              <a:rPr lang="en-US" altLang="en-US" sz="2400" b="1" dirty="0"/>
              <a:t>O kinsmen we must meet the common foe!</a:t>
            </a:r>
            <a:br>
              <a:rPr lang="en-US" altLang="en-US" sz="2400" b="1" dirty="0"/>
            </a:br>
            <a:r>
              <a:rPr lang="en-US" altLang="en-US" sz="2400" b="1" dirty="0"/>
              <a:t>Though far outnumbered let us show us brave,</a:t>
            </a:r>
            <a:br>
              <a:rPr lang="en-US" altLang="en-US" sz="2400" b="1" dirty="0"/>
            </a:br>
            <a:r>
              <a:rPr lang="en-US" altLang="en-US" sz="2400" b="1" dirty="0"/>
              <a:t>And for their thousand blows deal one deathblow!</a:t>
            </a:r>
            <a:br>
              <a:rPr lang="en-US" altLang="en-US" sz="2400" b="1" dirty="0"/>
            </a:br>
            <a:r>
              <a:rPr lang="en-US" altLang="en-US" sz="2400" b="1" dirty="0"/>
              <a:t>What though before us lies the open grave?</a:t>
            </a:r>
            <a:br>
              <a:rPr lang="en-US" altLang="en-US" sz="2400" b="1" dirty="0"/>
            </a:br>
            <a:r>
              <a:rPr lang="en-US" altLang="en-US" sz="2400" b="1" dirty="0"/>
              <a:t>Like men we'll face the murderous, cowardly pack,</a:t>
            </a:r>
            <a:br>
              <a:rPr lang="en-US" altLang="en-US" sz="2400" b="1" dirty="0"/>
            </a:br>
            <a:r>
              <a:rPr lang="en-US" altLang="en-US" sz="2400" b="1" dirty="0"/>
              <a:t>Pressed to the wall, dying, but fighting back!</a:t>
            </a:r>
          </a:p>
        </p:txBody>
      </p:sp>
      <p:pic>
        <p:nvPicPr>
          <p:cNvPr id="47109" name="Picture 5">
            <a:extLst>
              <a:ext uri="{FF2B5EF4-FFF2-40B4-BE49-F238E27FC236}">
                <a16:creationId xmlns:a16="http://schemas.microsoft.com/office/drawing/2014/main" id="{BC92D396-A1F1-4A08-B152-60024924E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039" y="1962705"/>
            <a:ext cx="2526344" cy="352369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10" name="Text Box 6">
            <a:extLst>
              <a:ext uri="{FF2B5EF4-FFF2-40B4-BE49-F238E27FC236}">
                <a16:creationId xmlns:a16="http://schemas.microsoft.com/office/drawing/2014/main" id="{257BC6B0-860A-4ED8-B7B3-C1F49C7E05E0}"/>
              </a:ext>
            </a:extLst>
          </p:cNvPr>
          <p:cNvSpPr txBox="1">
            <a:spLocks noChangeArrowheads="1"/>
          </p:cNvSpPr>
          <p:nvPr/>
        </p:nvSpPr>
        <p:spPr bwMode="auto">
          <a:xfrm>
            <a:off x="6998086" y="5567331"/>
            <a:ext cx="174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a:t>Claude McKay</a:t>
            </a:r>
          </a:p>
          <a:p>
            <a:pPr algn="ctr"/>
            <a:r>
              <a:rPr lang="en-US" altLang="en-US" b="1" dirty="0"/>
              <a:t>1890-1948</a:t>
            </a:r>
          </a:p>
        </p:txBody>
      </p:sp>
      <p:sp>
        <p:nvSpPr>
          <p:cNvPr id="2" name="TextBox 1">
            <a:extLst>
              <a:ext uri="{FF2B5EF4-FFF2-40B4-BE49-F238E27FC236}">
                <a16:creationId xmlns:a16="http://schemas.microsoft.com/office/drawing/2014/main" id="{71EBC082-556B-412D-A455-6C1589B62E4D}"/>
              </a:ext>
            </a:extLst>
          </p:cNvPr>
          <p:cNvSpPr txBox="1"/>
          <p:nvPr/>
        </p:nvSpPr>
        <p:spPr>
          <a:xfrm>
            <a:off x="0" y="599073"/>
            <a:ext cx="9167446" cy="677108"/>
          </a:xfrm>
          <a:prstGeom prst="rect">
            <a:avLst/>
          </a:prstGeom>
          <a:noFill/>
        </p:spPr>
        <p:txBody>
          <a:bodyPr wrap="none" rtlCol="0">
            <a:spAutoFit/>
          </a:bodyPr>
          <a:lstStyle/>
          <a:p>
            <a:r>
              <a:rPr lang="en-US" sz="3800" dirty="0">
                <a:latin typeface="Amasis MT Pro Black" panose="02040A04050005020304" pitchFamily="18" charset="0"/>
              </a:rPr>
              <a:t>Militant Black Poetry Became Iconic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40D7E17-2ADB-4CF7-908A-D8103963CD42}"/>
              </a:ext>
            </a:extLst>
          </p:cNvPr>
          <p:cNvSpPr>
            <a:spLocks noGrp="1" noChangeArrowheads="1"/>
          </p:cNvSpPr>
          <p:nvPr>
            <p:ph type="title"/>
          </p:nvPr>
        </p:nvSpPr>
        <p:spPr>
          <a:xfrm>
            <a:off x="260059" y="199137"/>
            <a:ext cx="9144000" cy="1143000"/>
          </a:xfrm>
        </p:spPr>
        <p:txBody>
          <a:bodyPr>
            <a:normAutofit fontScale="90000"/>
          </a:bodyPr>
          <a:lstStyle/>
          <a:p>
            <a:r>
              <a:rPr lang="en-US" altLang="en-US" b="1" dirty="0">
                <a:latin typeface="Amasis MT Pro Black" panose="02040A04050005020304" pitchFamily="18" charset="0"/>
              </a:rPr>
              <a:t>The Chicago Renaissance, 1940’s</a:t>
            </a:r>
          </a:p>
        </p:txBody>
      </p:sp>
      <p:sp>
        <p:nvSpPr>
          <p:cNvPr id="10243" name="Rectangle 3">
            <a:extLst>
              <a:ext uri="{FF2B5EF4-FFF2-40B4-BE49-F238E27FC236}">
                <a16:creationId xmlns:a16="http://schemas.microsoft.com/office/drawing/2014/main" id="{E1AAD99D-44EF-4BDA-A128-885BA405FA1A}"/>
              </a:ext>
            </a:extLst>
          </p:cNvPr>
          <p:cNvSpPr>
            <a:spLocks noGrp="1" noChangeArrowheads="1"/>
          </p:cNvSpPr>
          <p:nvPr>
            <p:ph type="body" idx="1"/>
          </p:nvPr>
        </p:nvSpPr>
        <p:spPr>
          <a:xfrm>
            <a:off x="4953000" y="1595438"/>
            <a:ext cx="4191000" cy="5257800"/>
          </a:xfrm>
        </p:spPr>
        <p:txBody>
          <a:bodyPr/>
          <a:lstStyle/>
          <a:p>
            <a:pPr marL="0" indent="0">
              <a:spcBef>
                <a:spcPct val="40000"/>
              </a:spcBef>
              <a:buFontTx/>
              <a:buNone/>
            </a:pPr>
            <a:r>
              <a:rPr lang="en-US" altLang="en-US" sz="2300" b="1" dirty="0"/>
              <a:t>The Harlem Renaissance was a celebration of the middle class, while the Chicago Renaissance of the 1940’s was a celebration of the working class.</a:t>
            </a:r>
          </a:p>
          <a:p>
            <a:pPr marL="0" indent="0">
              <a:spcBef>
                <a:spcPct val="40000"/>
              </a:spcBef>
              <a:buFontTx/>
              <a:buNone/>
            </a:pPr>
            <a:r>
              <a:rPr lang="en-US" altLang="en-US" sz="2300" b="1" dirty="0"/>
              <a:t>Wright wrote: “…the Negro writer must create in his readers’ minds a relationship between a Negro woman hoeing cotton in the South and the men who toil in swivel chairs in Wall Street and take the fruits of her toil.”</a:t>
            </a:r>
          </a:p>
        </p:txBody>
      </p:sp>
      <p:pic>
        <p:nvPicPr>
          <p:cNvPr id="10245" name="Picture 5">
            <a:extLst>
              <a:ext uri="{FF2B5EF4-FFF2-40B4-BE49-F238E27FC236}">
                <a16:creationId xmlns:a16="http://schemas.microsoft.com/office/drawing/2014/main" id="{B4B355D5-E26A-4CEC-B690-13E0DF6DB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595438"/>
            <a:ext cx="4645025" cy="41957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 Box 6">
            <a:extLst>
              <a:ext uri="{FF2B5EF4-FFF2-40B4-BE49-F238E27FC236}">
                <a16:creationId xmlns:a16="http://schemas.microsoft.com/office/drawing/2014/main" id="{16FF3E9B-CF8E-4CF1-85DD-20FD8A8D6652}"/>
              </a:ext>
            </a:extLst>
          </p:cNvPr>
          <p:cNvSpPr txBox="1">
            <a:spLocks noChangeArrowheads="1"/>
          </p:cNvSpPr>
          <p:nvPr/>
        </p:nvSpPr>
        <p:spPr bwMode="auto">
          <a:xfrm>
            <a:off x="1000125" y="5805488"/>
            <a:ext cx="297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Richard Wright 1908-1960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BC0F030-C8E9-45D3-9C96-BD1A02AC81DF}"/>
              </a:ext>
            </a:extLst>
          </p:cNvPr>
          <p:cNvSpPr>
            <a:spLocks noGrp="1" noChangeArrowheads="1"/>
          </p:cNvSpPr>
          <p:nvPr>
            <p:ph type="title"/>
          </p:nvPr>
        </p:nvSpPr>
        <p:spPr>
          <a:xfrm>
            <a:off x="152400" y="129068"/>
            <a:ext cx="9144000" cy="1143000"/>
          </a:xfrm>
        </p:spPr>
        <p:txBody>
          <a:bodyPr/>
          <a:lstStyle/>
          <a:p>
            <a:r>
              <a:rPr lang="en-US" altLang="en-US" sz="3800" b="1" dirty="0">
                <a:latin typeface="Amasis MT Pro Black" panose="02040A04050005020304" pitchFamily="18" charset="0"/>
              </a:rPr>
              <a:t>Bebop was new music in the 1940’s</a:t>
            </a:r>
          </a:p>
        </p:txBody>
      </p:sp>
      <p:pic>
        <p:nvPicPr>
          <p:cNvPr id="50183" name="Picture 7">
            <a:extLst>
              <a:ext uri="{FF2B5EF4-FFF2-40B4-BE49-F238E27FC236}">
                <a16:creationId xmlns:a16="http://schemas.microsoft.com/office/drawing/2014/main" id="{4D55DB62-F4DF-43B5-A900-A0C91354A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28725"/>
            <a:ext cx="3810000" cy="50196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4" name="Text Box 8">
            <a:extLst>
              <a:ext uri="{FF2B5EF4-FFF2-40B4-BE49-F238E27FC236}">
                <a16:creationId xmlns:a16="http://schemas.microsoft.com/office/drawing/2014/main" id="{D13DDE45-6C32-435B-9ADF-35FED67ECEDE}"/>
              </a:ext>
            </a:extLst>
          </p:cNvPr>
          <p:cNvSpPr txBox="1">
            <a:spLocks noChangeArrowheads="1"/>
          </p:cNvSpPr>
          <p:nvPr/>
        </p:nvSpPr>
        <p:spPr bwMode="auto">
          <a:xfrm>
            <a:off x="0" y="63388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t>Charlie Parker and Dizzy Gillespie (above), Thelonious Monk (right)</a:t>
            </a:r>
          </a:p>
        </p:txBody>
      </p:sp>
      <p:pic>
        <p:nvPicPr>
          <p:cNvPr id="4" name="Picture 3" descr="Two men playing instruments&#10;&#10;Description automatically generated">
            <a:extLst>
              <a:ext uri="{FF2B5EF4-FFF2-40B4-BE49-F238E27FC236}">
                <a16:creationId xmlns:a16="http://schemas.microsoft.com/office/drawing/2014/main" id="{2E85A584-8189-44FB-9A5D-87ADEFA5F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88" y="1228725"/>
            <a:ext cx="5019675" cy="50196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uitar&#10;&#10;Description automatically generated with medium confidence">
            <a:extLst>
              <a:ext uri="{FF2B5EF4-FFF2-40B4-BE49-F238E27FC236}">
                <a16:creationId xmlns:a16="http://schemas.microsoft.com/office/drawing/2014/main" id="{CB872D8E-0A7D-FEBC-D2FC-3C0D2CE20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506" y="103480"/>
            <a:ext cx="3178969" cy="3754688"/>
          </a:xfrm>
          <a:prstGeom prst="rect">
            <a:avLst/>
          </a:prstGeom>
        </p:spPr>
      </p:pic>
      <p:pic>
        <p:nvPicPr>
          <p:cNvPr id="5" name="Picture 4" descr="A person with the mouth open&#10;&#10;Description automatically generated with medium confidence">
            <a:extLst>
              <a:ext uri="{FF2B5EF4-FFF2-40B4-BE49-F238E27FC236}">
                <a16:creationId xmlns:a16="http://schemas.microsoft.com/office/drawing/2014/main" id="{51AF1998-415E-2611-16D1-0D7B300A5FEB}"/>
              </a:ext>
            </a:extLst>
          </p:cNvPr>
          <p:cNvPicPr>
            <a:picLocks noChangeAspect="1"/>
          </p:cNvPicPr>
          <p:nvPr/>
        </p:nvPicPr>
        <p:blipFill rotWithShape="1">
          <a:blip r:embed="rId3">
            <a:extLst>
              <a:ext uri="{28A0092B-C50C-407E-A947-70E740481C1C}">
                <a14:useLocalDpi xmlns:a14="http://schemas.microsoft.com/office/drawing/2010/main" val="0"/>
              </a:ext>
            </a:extLst>
          </a:blip>
          <a:srcRect l="14119" t="-1010" r="16666" b="11426"/>
          <a:stretch/>
        </p:blipFill>
        <p:spPr>
          <a:xfrm>
            <a:off x="109599" y="103480"/>
            <a:ext cx="5157217" cy="3754688"/>
          </a:xfrm>
          <a:prstGeom prst="rect">
            <a:avLst/>
          </a:prstGeom>
        </p:spPr>
      </p:pic>
      <p:sp>
        <p:nvSpPr>
          <p:cNvPr id="2" name="TextBox 1">
            <a:extLst>
              <a:ext uri="{FF2B5EF4-FFF2-40B4-BE49-F238E27FC236}">
                <a16:creationId xmlns:a16="http://schemas.microsoft.com/office/drawing/2014/main" id="{D6AE3E00-7EC1-46C2-ACF9-C74185A59B62}"/>
              </a:ext>
            </a:extLst>
          </p:cNvPr>
          <p:cNvSpPr txBox="1"/>
          <p:nvPr/>
        </p:nvSpPr>
        <p:spPr>
          <a:xfrm>
            <a:off x="669720" y="3874109"/>
            <a:ext cx="3687228"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Billy Holiday (1915 – 1959)</a:t>
            </a:r>
          </a:p>
        </p:txBody>
      </p:sp>
      <p:sp>
        <p:nvSpPr>
          <p:cNvPr id="4" name="TextBox 3">
            <a:extLst>
              <a:ext uri="{FF2B5EF4-FFF2-40B4-BE49-F238E27FC236}">
                <a16:creationId xmlns:a16="http://schemas.microsoft.com/office/drawing/2014/main" id="{C47521DA-F6BE-4848-9C29-0BB48B1ADCB7}"/>
              </a:ext>
            </a:extLst>
          </p:cNvPr>
          <p:cNvSpPr txBox="1"/>
          <p:nvPr/>
        </p:nvSpPr>
        <p:spPr>
          <a:xfrm>
            <a:off x="5110718" y="3874109"/>
            <a:ext cx="38085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Charlie Parker (1920 - 1955</a:t>
            </a:r>
          </a:p>
        </p:txBody>
      </p:sp>
      <p:pic>
        <p:nvPicPr>
          <p:cNvPr id="7" name="Picture 6" descr="A person singing into a microphone&#10;&#10;Description automatically generated">
            <a:extLst>
              <a:ext uri="{FF2B5EF4-FFF2-40B4-BE49-F238E27FC236}">
                <a16:creationId xmlns:a16="http://schemas.microsoft.com/office/drawing/2014/main" id="{651304A2-164C-41C8-8447-E8ECBDA3B17C}"/>
              </a:ext>
            </a:extLst>
          </p:cNvPr>
          <p:cNvPicPr>
            <a:picLocks noChangeAspect="1"/>
          </p:cNvPicPr>
          <p:nvPr/>
        </p:nvPicPr>
        <p:blipFill rotWithShape="1">
          <a:blip r:embed="rId4">
            <a:extLst>
              <a:ext uri="{28A0092B-C50C-407E-A947-70E740481C1C}">
                <a14:useLocalDpi xmlns:a14="http://schemas.microsoft.com/office/drawing/2010/main" val="0"/>
              </a:ext>
            </a:extLst>
          </a:blip>
          <a:srcRect l="33592" t="6289" r="20680" b="25500"/>
          <a:stretch/>
        </p:blipFill>
        <p:spPr>
          <a:xfrm>
            <a:off x="163549" y="4335774"/>
            <a:ext cx="2882682" cy="2418746"/>
          </a:xfrm>
          <a:prstGeom prst="rect">
            <a:avLst/>
          </a:prstGeom>
        </p:spPr>
      </p:pic>
      <p:pic>
        <p:nvPicPr>
          <p:cNvPr id="9" name="Picture 8" descr="A group of men playing instruments&#10;&#10;Description automatically generated">
            <a:extLst>
              <a:ext uri="{FF2B5EF4-FFF2-40B4-BE49-F238E27FC236}">
                <a16:creationId xmlns:a16="http://schemas.microsoft.com/office/drawing/2014/main" id="{34C81F2B-323D-44D9-B5B6-DC5F101BB012}"/>
              </a:ext>
            </a:extLst>
          </p:cNvPr>
          <p:cNvPicPr>
            <a:picLocks noChangeAspect="1"/>
          </p:cNvPicPr>
          <p:nvPr/>
        </p:nvPicPr>
        <p:blipFill rotWithShape="1">
          <a:blip r:embed="rId5">
            <a:extLst>
              <a:ext uri="{28A0092B-C50C-407E-A947-70E740481C1C}">
                <a14:useLocalDpi xmlns:a14="http://schemas.microsoft.com/office/drawing/2010/main" val="0"/>
              </a:ext>
            </a:extLst>
          </a:blip>
          <a:srcRect l="19902" r="14369"/>
          <a:stretch/>
        </p:blipFill>
        <p:spPr>
          <a:xfrm>
            <a:off x="6154143" y="4351715"/>
            <a:ext cx="2826308" cy="2418747"/>
          </a:xfrm>
          <a:prstGeom prst="rect">
            <a:avLst/>
          </a:prstGeom>
        </p:spPr>
      </p:pic>
      <p:pic>
        <p:nvPicPr>
          <p:cNvPr id="11" name="Picture 10" descr="A person and person with microphones&#10;&#10;Description automatically generated">
            <a:extLst>
              <a:ext uri="{FF2B5EF4-FFF2-40B4-BE49-F238E27FC236}">
                <a16:creationId xmlns:a16="http://schemas.microsoft.com/office/drawing/2014/main" id="{83C3BF46-4B0B-490A-BDA2-B2D2B294E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947" y="4335774"/>
            <a:ext cx="2782501" cy="2434688"/>
          </a:xfrm>
          <a:prstGeom prst="rect">
            <a:avLst/>
          </a:prstGeom>
        </p:spPr>
      </p:pic>
    </p:spTree>
    <p:extLst>
      <p:ext uri="{BB962C8B-B14F-4D97-AF65-F5344CB8AC3E}">
        <p14:creationId xmlns:p14="http://schemas.microsoft.com/office/powerpoint/2010/main" val="3185991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BFD7628-3973-4D4A-8F51-136E5266A2EA}"/>
              </a:ext>
            </a:extLst>
          </p:cNvPr>
          <p:cNvSpPr>
            <a:spLocks noGrp="1" noChangeArrowheads="1"/>
          </p:cNvSpPr>
          <p:nvPr>
            <p:ph type="title"/>
          </p:nvPr>
        </p:nvSpPr>
        <p:spPr>
          <a:xfrm>
            <a:off x="0" y="0"/>
            <a:ext cx="9144000" cy="1143000"/>
          </a:xfrm>
        </p:spPr>
        <p:txBody>
          <a:bodyPr/>
          <a:lstStyle/>
          <a:p>
            <a:r>
              <a:rPr lang="en-US" altLang="en-US" b="1"/>
              <a:t>The Black Arts Movement, 1960’s</a:t>
            </a:r>
          </a:p>
        </p:txBody>
      </p:sp>
      <p:sp>
        <p:nvSpPr>
          <p:cNvPr id="11270" name="Text Box 6">
            <a:extLst>
              <a:ext uri="{FF2B5EF4-FFF2-40B4-BE49-F238E27FC236}">
                <a16:creationId xmlns:a16="http://schemas.microsoft.com/office/drawing/2014/main" id="{EAD54D4B-0534-4D8D-90EC-FEC75EEEF590}"/>
              </a:ext>
            </a:extLst>
          </p:cNvPr>
          <p:cNvSpPr txBox="1">
            <a:spLocks noChangeArrowheads="1"/>
          </p:cNvSpPr>
          <p:nvPr/>
        </p:nvSpPr>
        <p:spPr bwMode="auto">
          <a:xfrm>
            <a:off x="152400" y="4860386"/>
            <a:ext cx="52863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t>The Black arts movement was the cultural arm of the Black Power movement.  Jeff Donaldson said, "We wanted to try to establish an aesthetic that reflected our heritage as people of African descent in the United States, an aesthetic that also reflected social responsibility and technical excellence."</a:t>
            </a:r>
          </a:p>
        </p:txBody>
      </p:sp>
      <p:pic>
        <p:nvPicPr>
          <p:cNvPr id="11274" name="Picture 10">
            <a:extLst>
              <a:ext uri="{FF2B5EF4-FFF2-40B4-BE49-F238E27FC236}">
                <a16:creationId xmlns:a16="http://schemas.microsoft.com/office/drawing/2014/main" id="{1611A888-CFA1-4C6D-962B-CC7C24B20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49325"/>
            <a:ext cx="4953000" cy="3651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8" name="Picture 14" descr="Wives of Shango">
            <a:extLst>
              <a:ext uri="{FF2B5EF4-FFF2-40B4-BE49-F238E27FC236}">
                <a16:creationId xmlns:a16="http://schemas.microsoft.com/office/drawing/2014/main" id="{E514950F-267F-499C-8791-66600445D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941388"/>
            <a:ext cx="3543300" cy="513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80" name="Picture 16">
            <a:extLst>
              <a:ext uri="{FF2B5EF4-FFF2-40B4-BE49-F238E27FC236}">
                <a16:creationId xmlns:a16="http://schemas.microsoft.com/office/drawing/2014/main" id="{73FEFA6D-2FD5-4AFD-BB43-9668E497A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587" y="5510074"/>
            <a:ext cx="1162050" cy="12096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81" name="Text Box 17">
            <a:extLst>
              <a:ext uri="{FF2B5EF4-FFF2-40B4-BE49-F238E27FC236}">
                <a16:creationId xmlns:a16="http://schemas.microsoft.com/office/drawing/2014/main" id="{E6CD9667-B305-4E63-9852-BE58244D6C7C}"/>
              </a:ext>
            </a:extLst>
          </p:cNvPr>
          <p:cNvSpPr txBox="1">
            <a:spLocks noChangeArrowheads="1"/>
          </p:cNvSpPr>
          <p:nvPr/>
        </p:nvSpPr>
        <p:spPr bwMode="auto">
          <a:xfrm>
            <a:off x="6815137" y="6076950"/>
            <a:ext cx="183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Jeff Donaldson</a:t>
            </a:r>
          </a:p>
          <a:p>
            <a:r>
              <a:rPr lang="en-US" altLang="en-US" b="1" dirty="0"/>
              <a:t>1932-2004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EF684BC-8270-141A-D4E0-AC88E3F4B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48" y="183377"/>
            <a:ext cx="4149166" cy="535376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D99B580-3B07-CA03-63D7-395C33A7394A}"/>
              </a:ext>
            </a:extLst>
          </p:cNvPr>
          <p:cNvPicPr>
            <a:picLocks noChangeAspect="1"/>
          </p:cNvPicPr>
          <p:nvPr/>
        </p:nvPicPr>
        <p:blipFill rotWithShape="1">
          <a:blip r:embed="rId3">
            <a:extLst>
              <a:ext uri="{28A0092B-C50C-407E-A947-70E740481C1C}">
                <a14:useLocalDpi xmlns:a14="http://schemas.microsoft.com/office/drawing/2010/main" val="0"/>
              </a:ext>
            </a:extLst>
          </a:blip>
          <a:srcRect t="5555"/>
          <a:stretch/>
        </p:blipFill>
        <p:spPr>
          <a:xfrm>
            <a:off x="4497385" y="183378"/>
            <a:ext cx="4427967" cy="5353763"/>
          </a:xfrm>
          <a:prstGeom prst="rect">
            <a:avLst/>
          </a:prstGeom>
        </p:spPr>
      </p:pic>
      <p:sp>
        <p:nvSpPr>
          <p:cNvPr id="6" name="TextBox 5">
            <a:extLst>
              <a:ext uri="{FF2B5EF4-FFF2-40B4-BE49-F238E27FC236}">
                <a16:creationId xmlns:a16="http://schemas.microsoft.com/office/drawing/2014/main" id="{2398E580-A0CB-490D-BDAD-1F7A1871AC42}"/>
              </a:ext>
            </a:extLst>
          </p:cNvPr>
          <p:cNvSpPr txBox="1"/>
          <p:nvPr/>
        </p:nvSpPr>
        <p:spPr>
          <a:xfrm>
            <a:off x="218648" y="5238054"/>
            <a:ext cx="8706704" cy="1631216"/>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pPr marR="0" algn="just"/>
            <a:r>
              <a:rPr lang="en-US" sz="2000" b="0" i="0" u="none" strike="noStrike" baseline="0" dirty="0">
                <a:solidFill>
                  <a:srgbClr val="000000"/>
                </a:solidFill>
                <a:latin typeface="Times New Roman" panose="02020603050405020304" pitchFamily="18" charset="0"/>
              </a:rPr>
              <a:t> The Black Arts Movement is radically opposed to any concept of the artist that alienates him from his community. This movement is the aesthetic and spiritual sister of the Black Power concept. As such, it envisions an art that speaks directly to the needs and aspirations of Black America.  - Larry Neal (1968)</a:t>
            </a:r>
            <a:endParaRPr lang="en-US" sz="2000" dirty="0"/>
          </a:p>
        </p:txBody>
      </p:sp>
    </p:spTree>
    <p:extLst>
      <p:ext uri="{BB962C8B-B14F-4D97-AF65-F5344CB8AC3E}">
        <p14:creationId xmlns:p14="http://schemas.microsoft.com/office/powerpoint/2010/main" val="1898325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10;&#10;Description automatically generated">
            <a:extLst>
              <a:ext uri="{FF2B5EF4-FFF2-40B4-BE49-F238E27FC236}">
                <a16:creationId xmlns:a16="http://schemas.microsoft.com/office/drawing/2014/main" id="{45121E1D-2ACA-4863-A375-8EC17C7F3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1607" y="147772"/>
            <a:ext cx="4713327" cy="3534995"/>
          </a:xfrm>
          <a:prstGeom prst="rect">
            <a:avLst/>
          </a:prstGeom>
        </p:spPr>
      </p:pic>
      <p:pic>
        <p:nvPicPr>
          <p:cNvPr id="7" name="Picture 6" descr="A person standing on a sidewalk&#10;&#10;Description automatically generated">
            <a:extLst>
              <a:ext uri="{FF2B5EF4-FFF2-40B4-BE49-F238E27FC236}">
                <a16:creationId xmlns:a16="http://schemas.microsoft.com/office/drawing/2014/main" id="{0484FECC-A24E-47BB-B303-33E3D03EA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66" y="932143"/>
            <a:ext cx="3975648" cy="5925857"/>
          </a:xfrm>
          <a:prstGeom prst="rect">
            <a:avLst/>
          </a:prstGeom>
        </p:spPr>
      </p:pic>
      <p:pic>
        <p:nvPicPr>
          <p:cNvPr id="9" name="Picture 8" descr="A person giving a thumbs up at a podium&#10;&#10;Description automatically generated">
            <a:extLst>
              <a:ext uri="{FF2B5EF4-FFF2-40B4-BE49-F238E27FC236}">
                <a16:creationId xmlns:a16="http://schemas.microsoft.com/office/drawing/2014/main" id="{DF733D6B-9411-40E3-B2EA-2941A0256A6F}"/>
              </a:ext>
            </a:extLst>
          </p:cNvPr>
          <p:cNvPicPr>
            <a:picLocks noChangeAspect="1"/>
          </p:cNvPicPr>
          <p:nvPr/>
        </p:nvPicPr>
        <p:blipFill rotWithShape="1">
          <a:blip r:embed="rId4">
            <a:extLst>
              <a:ext uri="{28A0092B-C50C-407E-A947-70E740481C1C}">
                <a14:useLocalDpi xmlns:a14="http://schemas.microsoft.com/office/drawing/2010/main" val="0"/>
              </a:ext>
            </a:extLst>
          </a:blip>
          <a:srcRect r="26408"/>
          <a:stretch/>
        </p:blipFill>
        <p:spPr>
          <a:xfrm>
            <a:off x="4429388" y="3805103"/>
            <a:ext cx="1761090" cy="3037883"/>
          </a:xfrm>
          <a:prstGeom prst="rect">
            <a:avLst/>
          </a:prstGeom>
        </p:spPr>
      </p:pic>
      <p:pic>
        <p:nvPicPr>
          <p:cNvPr id="13" name="Picture 12" descr="A close-up of a person smiling&#10;&#10;Description automatically generated">
            <a:extLst>
              <a:ext uri="{FF2B5EF4-FFF2-40B4-BE49-F238E27FC236}">
                <a16:creationId xmlns:a16="http://schemas.microsoft.com/office/drawing/2014/main" id="{7D4BCBE1-7423-4488-A7E8-05CE77BB401B}"/>
              </a:ext>
            </a:extLst>
          </p:cNvPr>
          <p:cNvPicPr>
            <a:picLocks noChangeAspect="1"/>
          </p:cNvPicPr>
          <p:nvPr/>
        </p:nvPicPr>
        <p:blipFill rotWithShape="1">
          <a:blip r:embed="rId5">
            <a:extLst>
              <a:ext uri="{28A0092B-C50C-407E-A947-70E740481C1C}">
                <a14:useLocalDpi xmlns:a14="http://schemas.microsoft.com/office/drawing/2010/main" val="0"/>
              </a:ext>
            </a:extLst>
          </a:blip>
          <a:srcRect l="16003" t="-1897" r="14771" b="1897"/>
          <a:stretch/>
        </p:blipFill>
        <p:spPr>
          <a:xfrm>
            <a:off x="6300134" y="4043493"/>
            <a:ext cx="2615018" cy="2364731"/>
          </a:xfrm>
          <a:prstGeom prst="rect">
            <a:avLst/>
          </a:prstGeom>
        </p:spPr>
      </p:pic>
      <p:sp>
        <p:nvSpPr>
          <p:cNvPr id="14" name="TextBox 13">
            <a:extLst>
              <a:ext uri="{FF2B5EF4-FFF2-40B4-BE49-F238E27FC236}">
                <a16:creationId xmlns:a16="http://schemas.microsoft.com/office/drawing/2014/main" id="{9DCCFA49-FBB3-4E78-86E8-AF0CA9F46A49}"/>
              </a:ext>
            </a:extLst>
          </p:cNvPr>
          <p:cNvSpPr txBox="1"/>
          <p:nvPr/>
        </p:nvSpPr>
        <p:spPr>
          <a:xfrm>
            <a:off x="167782" y="25436"/>
            <a:ext cx="4831506" cy="923330"/>
          </a:xfrm>
          <a:prstGeom prst="rect">
            <a:avLst/>
          </a:prstGeom>
          <a:noFill/>
        </p:spPr>
        <p:txBody>
          <a:bodyPr wrap="square" rtlCol="0">
            <a:spAutoFit/>
          </a:bodyPr>
          <a:lstStyle/>
          <a:p>
            <a:r>
              <a:rPr lang="en-US" dirty="0">
                <a:latin typeface="Amasis MT Pro Black" panose="02040A04050005020304" pitchFamily="18" charset="0"/>
              </a:rPr>
              <a:t>Major Black Poets: </a:t>
            </a:r>
          </a:p>
          <a:p>
            <a:r>
              <a:rPr lang="en-US" dirty="0">
                <a:latin typeface="Amasis MT Pro Black" panose="02040A04050005020304" pitchFamily="18" charset="0"/>
              </a:rPr>
              <a:t>Amiri Baraka, </a:t>
            </a:r>
            <a:r>
              <a:rPr lang="en-US" dirty="0" err="1">
                <a:latin typeface="Amasis MT Pro Black" panose="02040A04050005020304" pitchFamily="18" charset="0"/>
              </a:rPr>
              <a:t>Amus</a:t>
            </a:r>
            <a:r>
              <a:rPr lang="en-US" dirty="0">
                <a:latin typeface="Amasis MT Pro Black" panose="02040A04050005020304" pitchFamily="18" charset="0"/>
              </a:rPr>
              <a:t> </a:t>
            </a:r>
            <a:r>
              <a:rPr lang="en-US" dirty="0" err="1">
                <a:latin typeface="Amasis MT Pro Black" panose="02040A04050005020304" pitchFamily="18" charset="0"/>
              </a:rPr>
              <a:t>Mor</a:t>
            </a:r>
            <a:r>
              <a:rPr lang="en-US" dirty="0">
                <a:latin typeface="Amasis MT Pro Black" panose="02040A04050005020304" pitchFamily="18" charset="0"/>
              </a:rPr>
              <a:t>, </a:t>
            </a:r>
          </a:p>
          <a:p>
            <a:r>
              <a:rPr lang="en-US" dirty="0">
                <a:latin typeface="Amasis MT Pro Black" panose="02040A04050005020304" pitchFamily="18" charset="0"/>
              </a:rPr>
              <a:t>Sonja Sanchez, Jayne Cortez</a:t>
            </a:r>
          </a:p>
        </p:txBody>
      </p:sp>
    </p:spTree>
    <p:extLst>
      <p:ext uri="{BB962C8B-B14F-4D97-AF65-F5344CB8AC3E}">
        <p14:creationId xmlns:p14="http://schemas.microsoft.com/office/powerpoint/2010/main" val="3549709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AFB7B51-076E-43CE-A952-49B4E94CD737}"/>
              </a:ext>
            </a:extLst>
          </p:cNvPr>
          <p:cNvSpPr>
            <a:spLocks noGrp="1" noChangeArrowheads="1"/>
          </p:cNvSpPr>
          <p:nvPr>
            <p:ph type="title"/>
          </p:nvPr>
        </p:nvSpPr>
        <p:spPr>
          <a:xfrm>
            <a:off x="915992" y="-153353"/>
            <a:ext cx="9144000" cy="1336026"/>
          </a:xfrm>
        </p:spPr>
        <p:txBody>
          <a:bodyPr/>
          <a:lstStyle/>
          <a:p>
            <a:r>
              <a:rPr lang="en-US" altLang="en-US" sz="4000" b="1" dirty="0">
                <a:latin typeface="Amasis MT Pro Black" panose="02040A04050005020304" pitchFamily="18" charset="0"/>
              </a:rPr>
              <a:t>Black Power was expressed</a:t>
            </a:r>
            <a:br>
              <a:rPr lang="en-US" altLang="en-US" sz="4000" b="1" dirty="0">
                <a:latin typeface="Amasis MT Pro Black" panose="02040A04050005020304" pitchFamily="18" charset="0"/>
              </a:rPr>
            </a:br>
            <a:r>
              <a:rPr lang="en-US" altLang="en-US" sz="4000" b="1" dirty="0">
                <a:latin typeface="Amasis MT Pro Black" panose="02040A04050005020304" pitchFamily="18" charset="0"/>
              </a:rPr>
              <a:t>in the music of John Coltrane</a:t>
            </a:r>
          </a:p>
        </p:txBody>
      </p:sp>
      <p:pic>
        <p:nvPicPr>
          <p:cNvPr id="51209" name="Picture 9">
            <a:extLst>
              <a:ext uri="{FF2B5EF4-FFF2-40B4-BE49-F238E27FC236}">
                <a16:creationId xmlns:a16="http://schemas.microsoft.com/office/drawing/2014/main" id="{7113CB3A-FF4F-498F-AD13-AE7030518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94" y="985659"/>
            <a:ext cx="4805359" cy="5657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playing a flute&#10;&#10;Description automatically generated">
            <a:extLst>
              <a:ext uri="{FF2B5EF4-FFF2-40B4-BE49-F238E27FC236}">
                <a16:creationId xmlns:a16="http://schemas.microsoft.com/office/drawing/2014/main" id="{E5576865-80D7-4736-845C-0A0BCDAC9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131" y="1231795"/>
            <a:ext cx="1951974" cy="1967344"/>
          </a:xfrm>
          <a:prstGeom prst="rect">
            <a:avLst/>
          </a:prstGeom>
        </p:spPr>
      </p:pic>
      <p:pic>
        <p:nvPicPr>
          <p:cNvPr id="51207" name="Picture 7">
            <a:extLst>
              <a:ext uri="{FF2B5EF4-FFF2-40B4-BE49-F238E27FC236}">
                <a16:creationId xmlns:a16="http://schemas.microsoft.com/office/drawing/2014/main" id="{1232AE0E-5272-4652-BDF8-29F037A1B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394" y="1237676"/>
            <a:ext cx="2230228" cy="196734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person playing a saxophone&#10;&#10;Description automatically generated">
            <a:extLst>
              <a:ext uri="{FF2B5EF4-FFF2-40B4-BE49-F238E27FC236}">
                <a16:creationId xmlns:a16="http://schemas.microsoft.com/office/drawing/2014/main" id="{84076D7B-824E-45F9-817C-EE6C9491F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561" y="3297384"/>
            <a:ext cx="4191685" cy="40993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2E1FB9C-56A0-460F-A50C-5FE5C403A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5" y="0"/>
            <a:ext cx="9222515" cy="6930061"/>
          </a:xfrm>
          <a:prstGeom prst="rect">
            <a:avLst/>
          </a:prstGeom>
        </p:spPr>
      </p:pic>
    </p:spTree>
    <p:extLst>
      <p:ext uri="{BB962C8B-B14F-4D97-AF65-F5344CB8AC3E}">
        <p14:creationId xmlns:p14="http://schemas.microsoft.com/office/powerpoint/2010/main" val="1421356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3C94C39-98A7-4C11-A309-95BE61633003}"/>
              </a:ext>
            </a:extLst>
          </p:cNvPr>
          <p:cNvSpPr>
            <a:spLocks noGrp="1" noChangeArrowheads="1"/>
          </p:cNvSpPr>
          <p:nvPr>
            <p:ph type="title"/>
          </p:nvPr>
        </p:nvSpPr>
        <p:spPr>
          <a:xfrm>
            <a:off x="196681" y="100474"/>
            <a:ext cx="3940206" cy="2667000"/>
          </a:xfrm>
        </p:spPr>
        <p:txBody>
          <a:bodyPr>
            <a:normAutofit fontScale="90000"/>
          </a:bodyPr>
          <a:lstStyle/>
          <a:p>
            <a:pPr algn="l"/>
            <a:r>
              <a:rPr lang="en-US" altLang="en-US" sz="3500" b="1" dirty="0">
                <a:latin typeface="Times New Roman" panose="02020603050405020304" pitchFamily="18" charset="0"/>
                <a:cs typeface="Times New Roman" panose="02020603050405020304" pitchFamily="18" charset="0"/>
              </a:rPr>
              <a:t>Hip Hop emerged as the next major cultural movement after the 1960’s –conscious victims of the American dream</a:t>
            </a:r>
            <a:r>
              <a:rPr lang="en-US" altLang="en-US" sz="3500" b="1" dirty="0"/>
              <a:t>.</a:t>
            </a:r>
          </a:p>
        </p:txBody>
      </p:sp>
      <p:pic>
        <p:nvPicPr>
          <p:cNvPr id="12293" name="Picture 5">
            <a:extLst>
              <a:ext uri="{FF2B5EF4-FFF2-40B4-BE49-F238E27FC236}">
                <a16:creationId xmlns:a16="http://schemas.microsoft.com/office/drawing/2014/main" id="{B85C5D93-E866-4927-89B4-5D29FD602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60" y="2767474"/>
            <a:ext cx="3981536" cy="3981536"/>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a:hlinkClick r:id="rId3"/>
            <a:extLst>
              <a:ext uri="{FF2B5EF4-FFF2-40B4-BE49-F238E27FC236}">
                <a16:creationId xmlns:a16="http://schemas.microsoft.com/office/drawing/2014/main" id="{256E1808-EC2E-4606-83C5-08747845E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45" y="100474"/>
            <a:ext cx="1975792" cy="243854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9" name="Picture 11">
            <a:extLst>
              <a:ext uri="{FF2B5EF4-FFF2-40B4-BE49-F238E27FC236}">
                <a16:creationId xmlns:a16="http://schemas.microsoft.com/office/drawing/2014/main" id="{69915740-C7BB-4519-9AFB-E68427873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060" y="100474"/>
            <a:ext cx="2438540" cy="243854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person singing into a microphone&#10;&#10;Description automatically generated">
            <a:extLst>
              <a:ext uri="{FF2B5EF4-FFF2-40B4-BE49-F238E27FC236}">
                <a16:creationId xmlns:a16="http://schemas.microsoft.com/office/drawing/2014/main" id="{60721491-D750-434B-848F-65758BBB42E3}"/>
              </a:ext>
            </a:extLst>
          </p:cNvPr>
          <p:cNvPicPr>
            <a:picLocks noChangeAspect="1"/>
          </p:cNvPicPr>
          <p:nvPr/>
        </p:nvPicPr>
        <p:blipFill rotWithShape="1">
          <a:blip r:embed="rId6">
            <a:extLst>
              <a:ext uri="{28A0092B-C50C-407E-A947-70E740481C1C}">
                <a14:useLocalDpi xmlns:a14="http://schemas.microsoft.com/office/drawing/2010/main" val="0"/>
              </a:ext>
            </a:extLst>
          </a:blip>
          <a:srcRect l="17960" r="17477"/>
          <a:stretch/>
        </p:blipFill>
        <p:spPr>
          <a:xfrm>
            <a:off x="4378709" y="2767474"/>
            <a:ext cx="4568610" cy="398153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E44386B-CBE9-45E4-86C5-C107FB5393E1}"/>
              </a:ext>
            </a:extLst>
          </p:cNvPr>
          <p:cNvSpPr>
            <a:spLocks noGrp="1" noChangeArrowheads="1"/>
          </p:cNvSpPr>
          <p:nvPr>
            <p:ph type="title"/>
          </p:nvPr>
        </p:nvSpPr>
        <p:spPr>
          <a:xfrm>
            <a:off x="0" y="-152400"/>
            <a:ext cx="9144000" cy="1143000"/>
          </a:xfrm>
        </p:spPr>
        <p:txBody>
          <a:bodyPr/>
          <a:lstStyle/>
          <a:p>
            <a:r>
              <a:rPr lang="en-US" altLang="en-US" sz="4000" b="1"/>
              <a:t>Corporate takeover of Black culture</a:t>
            </a:r>
          </a:p>
        </p:txBody>
      </p:sp>
      <p:sp>
        <p:nvSpPr>
          <p:cNvPr id="13315" name="Rectangle 3">
            <a:extLst>
              <a:ext uri="{FF2B5EF4-FFF2-40B4-BE49-F238E27FC236}">
                <a16:creationId xmlns:a16="http://schemas.microsoft.com/office/drawing/2014/main" id="{E8362017-7A2A-4CE1-9993-CC52E2905975}"/>
              </a:ext>
            </a:extLst>
          </p:cNvPr>
          <p:cNvSpPr>
            <a:spLocks noGrp="1" noChangeArrowheads="1"/>
          </p:cNvSpPr>
          <p:nvPr>
            <p:ph type="body" idx="1"/>
          </p:nvPr>
        </p:nvSpPr>
        <p:spPr>
          <a:xfrm>
            <a:off x="47625" y="762000"/>
            <a:ext cx="3733800" cy="1249363"/>
          </a:xfrm>
        </p:spPr>
        <p:txBody>
          <a:bodyPr>
            <a:normAutofit lnSpcReduction="10000"/>
          </a:bodyPr>
          <a:lstStyle/>
          <a:p>
            <a:pPr marL="0" indent="0">
              <a:lnSpc>
                <a:spcPct val="90000"/>
              </a:lnSpc>
              <a:buFontTx/>
              <a:buNone/>
            </a:pPr>
            <a:r>
              <a:rPr lang="en-US" altLang="en-US" sz="2000" b="1" dirty="0">
                <a:latin typeface="Times New Roman" panose="02020603050405020304" pitchFamily="18" charset="0"/>
                <a:cs typeface="Times New Roman" panose="02020603050405020304" pitchFamily="18" charset="0"/>
              </a:rPr>
              <a:t>The carnival festival: </a:t>
            </a:r>
            <a:br>
              <a:rPr lang="en-US" altLang="en-US" sz="20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originally a slave ritual protest, expression of freedom</a:t>
            </a:r>
          </a:p>
          <a:p>
            <a:pPr marL="0" indent="0">
              <a:lnSpc>
                <a:spcPct val="90000"/>
              </a:lnSpc>
              <a:buFontTx/>
              <a:buNone/>
            </a:pPr>
            <a:r>
              <a:rPr lang="en-US" altLang="en-US" sz="1800" dirty="0"/>
              <a:t> </a:t>
            </a:r>
          </a:p>
          <a:p>
            <a:pPr marL="0" indent="0">
              <a:lnSpc>
                <a:spcPct val="90000"/>
              </a:lnSpc>
              <a:buFontTx/>
              <a:buNone/>
            </a:pPr>
            <a:endParaRPr lang="en-US" altLang="en-US" sz="1800" dirty="0"/>
          </a:p>
        </p:txBody>
      </p:sp>
      <p:pic>
        <p:nvPicPr>
          <p:cNvPr id="13317" name="Picture 5">
            <a:extLst>
              <a:ext uri="{FF2B5EF4-FFF2-40B4-BE49-F238E27FC236}">
                <a16:creationId xmlns:a16="http://schemas.microsoft.com/office/drawing/2014/main" id="{1CCE890F-31ED-457B-A67D-19172526C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050" y="825500"/>
            <a:ext cx="5276850" cy="35179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7">
            <a:extLst>
              <a:ext uri="{FF2B5EF4-FFF2-40B4-BE49-F238E27FC236}">
                <a16:creationId xmlns:a16="http://schemas.microsoft.com/office/drawing/2014/main" id="{A9F4909C-759E-4A1A-A92D-2762B28E9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676400"/>
            <a:ext cx="3629025" cy="50577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9">
            <a:extLst>
              <a:ext uri="{FF2B5EF4-FFF2-40B4-BE49-F238E27FC236}">
                <a16:creationId xmlns:a16="http://schemas.microsoft.com/office/drawing/2014/main" id="{C63B890A-3F22-4E48-A58A-8D82F4A2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99" t="5704" r="6857" b="15208"/>
          <a:stretch>
            <a:fillRect/>
          </a:stretch>
        </p:blipFill>
        <p:spPr bwMode="auto">
          <a:xfrm>
            <a:off x="5829300" y="4495800"/>
            <a:ext cx="3276600" cy="2184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10">
            <a:extLst>
              <a:ext uri="{FF2B5EF4-FFF2-40B4-BE49-F238E27FC236}">
                <a16:creationId xmlns:a16="http://schemas.microsoft.com/office/drawing/2014/main" id="{A75C3D13-4825-4654-82B7-73D014177FC1}"/>
              </a:ext>
            </a:extLst>
          </p:cNvPr>
          <p:cNvSpPr txBox="1">
            <a:spLocks noChangeArrowheads="1"/>
          </p:cNvSpPr>
          <p:nvPr/>
        </p:nvSpPr>
        <p:spPr bwMode="auto">
          <a:xfrm>
            <a:off x="3702050" y="4355977"/>
            <a:ext cx="225539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latin typeface="Times New Roman" panose="02020603050405020304" pitchFamily="18" charset="0"/>
                <a:cs typeface="Times New Roman" panose="02020603050405020304" pitchFamily="18" charset="0"/>
              </a:rPr>
              <a:t>Now Mardi Gras and Carnival is controlled by city governments, police, and financial interests.  Is hip hop any different?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5626E-4C5C-9BA1-3B58-19BABF3D821B}"/>
              </a:ext>
            </a:extLst>
          </p:cNvPr>
          <p:cNvSpPr txBox="1"/>
          <p:nvPr/>
        </p:nvSpPr>
        <p:spPr>
          <a:xfrm>
            <a:off x="180712" y="5386666"/>
            <a:ext cx="8963288" cy="1200329"/>
          </a:xfrm>
          <a:prstGeom prst="rect">
            <a:avLst/>
          </a:prstGeom>
          <a:noFill/>
        </p:spPr>
        <p:txBody>
          <a:bodyPr wrap="none" rtlCol="0">
            <a:spAutoFit/>
          </a:bodyPr>
          <a:lstStyle/>
          <a:p>
            <a:pPr algn="ctr"/>
            <a:r>
              <a:rPr lang="en-US" sz="3000" dirty="0">
                <a:latin typeface="Amasis MT Pro Black" panose="02040A04050005020304" pitchFamily="18" charset="0"/>
              </a:rPr>
              <a:t>However, we have cultural institutions: </a:t>
            </a:r>
          </a:p>
          <a:p>
            <a:pPr algn="ctr"/>
            <a:r>
              <a:rPr lang="en-US" sz="2100" dirty="0">
                <a:latin typeface="Amasis MT Pro Black" panose="02040A04050005020304" pitchFamily="18" charset="0"/>
              </a:rPr>
              <a:t>museums, art galleries, libraries, restaurants, schools, churches</a:t>
            </a:r>
          </a:p>
          <a:p>
            <a:pPr algn="ctr"/>
            <a:r>
              <a:rPr lang="en-US" sz="2100" dirty="0">
                <a:latin typeface="Amasis MT Pro Black" panose="02040A04050005020304" pitchFamily="18" charset="0"/>
              </a:rPr>
              <a:t>(Is Black autonomy possible in capitalist America?)</a:t>
            </a:r>
          </a:p>
        </p:txBody>
      </p:sp>
      <p:pic>
        <p:nvPicPr>
          <p:cNvPr id="4" name="Picture 3" descr="A picture containing text&#10;&#10;Description automatically generated">
            <a:extLst>
              <a:ext uri="{FF2B5EF4-FFF2-40B4-BE49-F238E27FC236}">
                <a16:creationId xmlns:a16="http://schemas.microsoft.com/office/drawing/2014/main" id="{27CE86D7-1492-7935-11FE-B1D43B206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1" y="946146"/>
            <a:ext cx="3005558" cy="2256901"/>
          </a:xfrm>
          <a:prstGeom prst="rect">
            <a:avLst/>
          </a:prstGeom>
        </p:spPr>
      </p:pic>
      <p:pic>
        <p:nvPicPr>
          <p:cNvPr id="6" name="Picture 5" descr="Text&#10;&#10;Description automatically generated">
            <a:extLst>
              <a:ext uri="{FF2B5EF4-FFF2-40B4-BE49-F238E27FC236}">
                <a16:creationId xmlns:a16="http://schemas.microsoft.com/office/drawing/2014/main" id="{71DBE317-9C3D-6C90-CC63-177FDF260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103" y="946146"/>
            <a:ext cx="2256901" cy="2256901"/>
          </a:xfrm>
          <a:prstGeom prst="rect">
            <a:avLst/>
          </a:prstGeom>
        </p:spPr>
      </p:pic>
      <p:pic>
        <p:nvPicPr>
          <p:cNvPr id="8" name="Picture 7" descr="Text&#10;&#10;Description automatically generated">
            <a:extLst>
              <a:ext uri="{FF2B5EF4-FFF2-40B4-BE49-F238E27FC236}">
                <a16:creationId xmlns:a16="http://schemas.microsoft.com/office/drawing/2014/main" id="{68267D5D-9436-55FC-9C63-D636659D94F3}"/>
              </a:ext>
            </a:extLst>
          </p:cNvPr>
          <p:cNvPicPr>
            <a:picLocks noChangeAspect="1"/>
          </p:cNvPicPr>
          <p:nvPr/>
        </p:nvPicPr>
        <p:blipFill rotWithShape="1">
          <a:blip r:embed="rId4">
            <a:extLst>
              <a:ext uri="{28A0092B-C50C-407E-A947-70E740481C1C}">
                <a14:useLocalDpi xmlns:a14="http://schemas.microsoft.com/office/drawing/2010/main" val="0"/>
              </a:ext>
            </a:extLst>
          </a:blip>
          <a:srcRect l="6256" r="4336"/>
          <a:stretch/>
        </p:blipFill>
        <p:spPr>
          <a:xfrm>
            <a:off x="5543551" y="1003696"/>
            <a:ext cx="3479006" cy="2199350"/>
          </a:xfrm>
          <a:prstGeom prst="rect">
            <a:avLst/>
          </a:prstGeom>
        </p:spPr>
      </p:pic>
      <p:pic>
        <p:nvPicPr>
          <p:cNvPr id="10" name="Picture 9" descr="A picture containing text, building, outdoor, house&#10;&#10;Description automatically generated">
            <a:extLst>
              <a:ext uri="{FF2B5EF4-FFF2-40B4-BE49-F238E27FC236}">
                <a16:creationId xmlns:a16="http://schemas.microsoft.com/office/drawing/2014/main" id="{04E027A7-F3D9-3612-13E0-4DCC83281FA6}"/>
              </a:ext>
            </a:extLst>
          </p:cNvPr>
          <p:cNvPicPr>
            <a:picLocks noChangeAspect="1"/>
          </p:cNvPicPr>
          <p:nvPr/>
        </p:nvPicPr>
        <p:blipFill rotWithShape="1">
          <a:blip r:embed="rId5">
            <a:extLst>
              <a:ext uri="{28A0092B-C50C-407E-A947-70E740481C1C}">
                <a14:useLocalDpi xmlns:a14="http://schemas.microsoft.com/office/drawing/2010/main" val="0"/>
              </a:ext>
            </a:extLst>
          </a:blip>
          <a:srcRect l="4400" t="15346" b="8416"/>
          <a:stretch/>
        </p:blipFill>
        <p:spPr>
          <a:xfrm>
            <a:off x="94829" y="3264693"/>
            <a:ext cx="2884115" cy="1858385"/>
          </a:xfrm>
          <a:prstGeom prst="rect">
            <a:avLst/>
          </a:prstGeom>
        </p:spPr>
      </p:pic>
      <p:pic>
        <p:nvPicPr>
          <p:cNvPr id="12" name="Picture 11" descr="A picture containing text, sky, outdoor, building&#10;&#10;Description automatically generated">
            <a:extLst>
              <a:ext uri="{FF2B5EF4-FFF2-40B4-BE49-F238E27FC236}">
                <a16:creationId xmlns:a16="http://schemas.microsoft.com/office/drawing/2014/main" id="{AD0F5E30-8520-4E9A-BF6A-A3E716B0C819}"/>
              </a:ext>
            </a:extLst>
          </p:cNvPr>
          <p:cNvPicPr>
            <a:picLocks noChangeAspect="1"/>
          </p:cNvPicPr>
          <p:nvPr/>
        </p:nvPicPr>
        <p:blipFill rotWithShape="1">
          <a:blip r:embed="rId6">
            <a:extLst>
              <a:ext uri="{28A0092B-C50C-407E-A947-70E740481C1C}">
                <a14:useLocalDpi xmlns:a14="http://schemas.microsoft.com/office/drawing/2010/main" val="0"/>
              </a:ext>
            </a:extLst>
          </a:blip>
          <a:srcRect t="29888" r="42698"/>
          <a:stretch/>
        </p:blipFill>
        <p:spPr>
          <a:xfrm>
            <a:off x="3064669" y="3264693"/>
            <a:ext cx="3529062" cy="1858385"/>
          </a:xfrm>
          <a:prstGeom prst="rect">
            <a:avLst/>
          </a:prstGeom>
        </p:spPr>
      </p:pic>
      <p:pic>
        <p:nvPicPr>
          <p:cNvPr id="14" name="Picture 13" descr="A group of people posing for a photo in front of a store&#10;&#10;Description automatically generated with medium confidence">
            <a:extLst>
              <a:ext uri="{FF2B5EF4-FFF2-40B4-BE49-F238E27FC236}">
                <a16:creationId xmlns:a16="http://schemas.microsoft.com/office/drawing/2014/main" id="{FFA55C1D-5C19-2B4B-83BB-74EBAC141704}"/>
              </a:ext>
            </a:extLst>
          </p:cNvPr>
          <p:cNvPicPr>
            <a:picLocks noChangeAspect="1"/>
          </p:cNvPicPr>
          <p:nvPr/>
        </p:nvPicPr>
        <p:blipFill rotWithShape="1">
          <a:blip r:embed="rId7">
            <a:extLst>
              <a:ext uri="{28A0092B-C50C-407E-A947-70E740481C1C}">
                <a14:useLocalDpi xmlns:a14="http://schemas.microsoft.com/office/drawing/2010/main" val="0"/>
              </a:ext>
            </a:extLst>
          </a:blip>
          <a:srcRect l="21597" r="16667" b="8128"/>
          <a:stretch/>
        </p:blipFill>
        <p:spPr>
          <a:xfrm>
            <a:off x="6639640" y="3264693"/>
            <a:ext cx="2214616" cy="1858384"/>
          </a:xfrm>
          <a:prstGeom prst="rect">
            <a:avLst/>
          </a:prstGeom>
        </p:spPr>
      </p:pic>
    </p:spTree>
    <p:extLst>
      <p:ext uri="{BB962C8B-B14F-4D97-AF65-F5344CB8AC3E}">
        <p14:creationId xmlns:p14="http://schemas.microsoft.com/office/powerpoint/2010/main" val="3811306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802564-E33B-443E-B227-97B06877170B}"/>
              </a:ext>
            </a:extLst>
          </p:cNvPr>
          <p:cNvSpPr txBox="1"/>
          <p:nvPr/>
        </p:nvSpPr>
        <p:spPr>
          <a:xfrm>
            <a:off x="581644" y="0"/>
            <a:ext cx="7980711" cy="3046988"/>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Summary</a:t>
            </a:r>
          </a:p>
          <a:p>
            <a:pPr marL="342900" indent="-342900">
              <a:buAutoNum type="arabicPeriod"/>
            </a:pPr>
            <a:r>
              <a:rPr lang="en-US" sz="3200" dirty="0">
                <a:latin typeface="Times New Roman" panose="02020603050405020304" pitchFamily="18" charset="0"/>
                <a:cs typeface="Times New Roman" panose="02020603050405020304" pitchFamily="18" charset="0"/>
              </a:rPr>
              <a:t>Culture is what makes us human</a:t>
            </a:r>
          </a:p>
          <a:p>
            <a:pPr marL="342900" indent="-342900">
              <a:buAutoNum type="arabicPeriod"/>
            </a:pPr>
            <a:r>
              <a:rPr lang="en-US" sz="3200" dirty="0">
                <a:latin typeface="Times New Roman" panose="02020603050405020304" pitchFamily="18" charset="0"/>
                <a:cs typeface="Times New Roman" panose="02020603050405020304" pitchFamily="18" charset="0"/>
              </a:rPr>
              <a:t>The origin of Black culture is Africa</a:t>
            </a:r>
          </a:p>
          <a:p>
            <a:pPr marL="342900" indent="-342900">
              <a:buAutoNum type="arabicPeriod"/>
            </a:pPr>
            <a:r>
              <a:rPr lang="en-US" sz="3200" dirty="0">
                <a:latin typeface="Times New Roman" panose="02020603050405020304" pitchFamily="18" charset="0"/>
                <a:cs typeface="Times New Roman" panose="02020603050405020304" pitchFamily="18" charset="0"/>
              </a:rPr>
              <a:t>Fundamentals of culture are in everyday life</a:t>
            </a:r>
          </a:p>
          <a:p>
            <a:pPr marL="342900" indent="-342900">
              <a:buAutoNum type="arabicPeriod"/>
            </a:pPr>
            <a:r>
              <a:rPr lang="en-US" sz="3200" dirty="0">
                <a:latin typeface="Times New Roman" panose="02020603050405020304" pitchFamily="18" charset="0"/>
                <a:cs typeface="Times New Roman" panose="02020603050405020304" pitchFamily="18" charset="0"/>
              </a:rPr>
              <a:t>Culture goes through historical changes</a:t>
            </a:r>
          </a:p>
          <a:p>
            <a:pPr marL="342900" indent="-342900">
              <a:buAutoNum type="arabicPeriod"/>
            </a:pPr>
            <a:r>
              <a:rPr lang="en-US" sz="3200" dirty="0">
                <a:latin typeface="Times New Roman" panose="02020603050405020304" pitchFamily="18" charset="0"/>
                <a:cs typeface="Times New Roman" panose="02020603050405020304" pitchFamily="18" charset="0"/>
              </a:rPr>
              <a:t>Art is the highest form of cultural production</a:t>
            </a:r>
          </a:p>
        </p:txBody>
      </p:sp>
      <p:pic>
        <p:nvPicPr>
          <p:cNvPr id="7" name="Picture 6" descr="A wall with many paintings on it&#10;&#10;Description automatically generated">
            <a:extLst>
              <a:ext uri="{FF2B5EF4-FFF2-40B4-BE49-F238E27FC236}">
                <a16:creationId xmlns:a16="http://schemas.microsoft.com/office/drawing/2014/main" id="{D3435499-1B3E-41DA-9BC4-C255D0666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12" y="3137832"/>
            <a:ext cx="6849349" cy="3531220"/>
          </a:xfrm>
          <a:prstGeom prst="rect">
            <a:avLst/>
          </a:prstGeom>
        </p:spPr>
      </p:pic>
    </p:spTree>
    <p:extLst>
      <p:ext uri="{BB962C8B-B14F-4D97-AF65-F5344CB8AC3E}">
        <p14:creationId xmlns:p14="http://schemas.microsoft.com/office/powerpoint/2010/main" val="289022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9DDFC56-73F1-4298-B997-1E9204F183FA}"/>
              </a:ext>
            </a:extLst>
          </p:cNvPr>
          <p:cNvSpPr>
            <a:spLocks noGrp="1" noChangeArrowheads="1"/>
          </p:cNvSpPr>
          <p:nvPr>
            <p:ph type="title"/>
          </p:nvPr>
        </p:nvSpPr>
        <p:spPr>
          <a:xfrm>
            <a:off x="76199" y="-65843"/>
            <a:ext cx="9144000" cy="1143000"/>
          </a:xfrm>
        </p:spPr>
        <p:txBody>
          <a:bodyPr>
            <a:normAutofit/>
          </a:bodyPr>
          <a:lstStyle/>
          <a:p>
            <a:r>
              <a:rPr lang="en-US" altLang="en-US" sz="4800" b="1" dirty="0">
                <a:latin typeface="Amasis MT Pro Black" panose="02040A04050005020304" pitchFamily="18" charset="0"/>
              </a:rPr>
              <a:t>Two perspectives on culture</a:t>
            </a:r>
          </a:p>
        </p:txBody>
      </p:sp>
      <p:sp>
        <p:nvSpPr>
          <p:cNvPr id="3075" name="Rectangle 3">
            <a:extLst>
              <a:ext uri="{FF2B5EF4-FFF2-40B4-BE49-F238E27FC236}">
                <a16:creationId xmlns:a16="http://schemas.microsoft.com/office/drawing/2014/main" id="{C41075B0-0496-45FE-BAD7-4B4D75EB5BF4}"/>
              </a:ext>
            </a:extLst>
          </p:cNvPr>
          <p:cNvSpPr>
            <a:spLocks noGrp="1" noChangeArrowheads="1"/>
          </p:cNvSpPr>
          <p:nvPr>
            <p:ph type="body" idx="1"/>
          </p:nvPr>
        </p:nvSpPr>
        <p:spPr>
          <a:xfrm>
            <a:off x="5561490" y="1066800"/>
            <a:ext cx="3595456" cy="5867400"/>
          </a:xfrm>
        </p:spPr>
        <p:txBody>
          <a:bodyPr/>
          <a:lstStyle/>
          <a:p>
            <a:pPr marL="0" indent="0">
              <a:spcBef>
                <a:spcPct val="35000"/>
              </a:spcBef>
              <a:buFontTx/>
              <a:buNone/>
            </a:pPr>
            <a:r>
              <a:rPr lang="en-US" altLang="en-US" sz="2800" b="1" dirty="0"/>
              <a:t>Styles and values of </a:t>
            </a:r>
            <a:r>
              <a:rPr lang="en-US" altLang="en-US" sz="2800" b="1" u="sng" dirty="0"/>
              <a:t>everyday life</a:t>
            </a:r>
            <a:r>
              <a:rPr lang="en-US" altLang="en-US" sz="2800" b="1" dirty="0"/>
              <a:t>, including dialects, food production and preparation, clothing, dancing, morality, and aesthetics</a:t>
            </a:r>
          </a:p>
          <a:p>
            <a:pPr marL="0" indent="0">
              <a:spcBef>
                <a:spcPct val="35000"/>
              </a:spcBef>
              <a:buFontTx/>
              <a:buNone/>
            </a:pPr>
            <a:r>
              <a:rPr lang="en-US" altLang="en-US" sz="2800" b="1" u="sng" dirty="0"/>
              <a:t>Art</a:t>
            </a:r>
            <a:r>
              <a:rPr lang="en-US" altLang="en-US" sz="2800" b="1" dirty="0"/>
              <a:t> forms, representational forms of expression carried out as specialized activity that require high levels of skill</a:t>
            </a:r>
          </a:p>
        </p:txBody>
      </p:sp>
      <p:pic>
        <p:nvPicPr>
          <p:cNvPr id="3077" name="Picture 5">
            <a:extLst>
              <a:ext uri="{FF2B5EF4-FFF2-40B4-BE49-F238E27FC236}">
                <a16:creationId xmlns:a16="http://schemas.microsoft.com/office/drawing/2014/main" id="{D212504F-7BAD-45BC-856C-56EB2A842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320800"/>
            <a:ext cx="5485291" cy="4875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E83574-3CFB-4C0C-AF93-45295DDE1925}"/>
              </a:ext>
            </a:extLst>
          </p:cNvPr>
          <p:cNvSpPr txBox="1"/>
          <p:nvPr/>
        </p:nvSpPr>
        <p:spPr>
          <a:xfrm>
            <a:off x="1135378" y="6255591"/>
            <a:ext cx="3512821" cy="369332"/>
          </a:xfrm>
          <a:prstGeom prst="rect">
            <a:avLst/>
          </a:prstGeom>
          <a:noFill/>
        </p:spPr>
        <p:txBody>
          <a:bodyPr wrap="none" rtlCol="0">
            <a:spAutoFit/>
          </a:bodyPr>
          <a:lstStyle/>
          <a:p>
            <a:r>
              <a:rPr lang="en-US" dirty="0"/>
              <a:t>Aaron Douglas, </a:t>
            </a:r>
            <a:r>
              <a:rPr lang="en-US" i="1" dirty="0"/>
              <a:t>The Warriors Dance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2CF2EA-DE06-221B-4F6F-08BDE18B8473}"/>
              </a:ext>
            </a:extLst>
          </p:cNvPr>
          <p:cNvSpPr txBox="1"/>
          <p:nvPr/>
        </p:nvSpPr>
        <p:spPr>
          <a:xfrm>
            <a:off x="362182" y="1251869"/>
            <a:ext cx="3042949" cy="5470728"/>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Recreation</a:t>
            </a:r>
          </a:p>
          <a:p>
            <a:r>
              <a:rPr lang="en-US" sz="4800" b="1" dirty="0">
                <a:latin typeface="Times New Roman" panose="02020603050405020304" pitchFamily="18" charset="0"/>
                <a:cs typeface="Times New Roman" panose="02020603050405020304" pitchFamily="18" charset="0"/>
              </a:rPr>
              <a:t>Norms</a:t>
            </a:r>
          </a:p>
          <a:p>
            <a:r>
              <a:rPr lang="en-US" sz="4800" b="1" dirty="0">
                <a:latin typeface="Times New Roman" panose="02020603050405020304" pitchFamily="18" charset="0"/>
                <a:cs typeface="Times New Roman" panose="02020603050405020304" pitchFamily="18" charset="0"/>
              </a:rPr>
              <a:t>Values</a:t>
            </a:r>
          </a:p>
          <a:p>
            <a:r>
              <a:rPr lang="en-US" sz="4800" b="1" dirty="0">
                <a:latin typeface="Times New Roman" panose="02020603050405020304" pitchFamily="18" charset="0"/>
                <a:cs typeface="Times New Roman" panose="02020603050405020304" pitchFamily="18" charset="0"/>
              </a:rPr>
              <a:t>Style</a:t>
            </a:r>
          </a:p>
          <a:p>
            <a:r>
              <a:rPr lang="en-US" sz="4800" b="1" dirty="0">
                <a:latin typeface="Times New Roman" panose="02020603050405020304" pitchFamily="18" charset="0"/>
                <a:cs typeface="Times New Roman" panose="02020603050405020304" pitchFamily="18" charset="0"/>
              </a:rPr>
              <a:t>Customs</a:t>
            </a:r>
          </a:p>
          <a:p>
            <a:r>
              <a:rPr lang="en-US" sz="4800" b="1" dirty="0">
                <a:latin typeface="Times New Roman" panose="02020603050405020304" pitchFamily="18" charset="0"/>
                <a:cs typeface="Times New Roman" panose="02020603050405020304" pitchFamily="18" charset="0"/>
              </a:rPr>
              <a:t>Rituals</a:t>
            </a:r>
          </a:p>
          <a:p>
            <a:r>
              <a:rPr lang="en-US" sz="4800" b="1" dirty="0">
                <a:latin typeface="Times New Roman" panose="02020603050405020304" pitchFamily="18" charset="0"/>
                <a:cs typeface="Times New Roman" panose="02020603050405020304" pitchFamily="18" charset="0"/>
              </a:rPr>
              <a:t>Tradition</a:t>
            </a:r>
          </a:p>
          <a:p>
            <a:endParaRPr lang="en-US" sz="1350" dirty="0"/>
          </a:p>
        </p:txBody>
      </p:sp>
      <p:pic>
        <p:nvPicPr>
          <p:cNvPr id="4" name="Picture 3" descr="A group of people playing instruments&#10;&#10;Description automatically generated with medium confidence">
            <a:extLst>
              <a:ext uri="{FF2B5EF4-FFF2-40B4-BE49-F238E27FC236}">
                <a16:creationId xmlns:a16="http://schemas.microsoft.com/office/drawing/2014/main" id="{20673113-D49B-086F-D115-B4C2E1E40201}"/>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4744592" y="1124783"/>
            <a:ext cx="4244530" cy="5470727"/>
          </a:xfrm>
          <a:prstGeom prst="rect">
            <a:avLst/>
          </a:prstGeom>
        </p:spPr>
      </p:pic>
      <p:sp>
        <p:nvSpPr>
          <p:cNvPr id="3" name="TextBox 2">
            <a:extLst>
              <a:ext uri="{FF2B5EF4-FFF2-40B4-BE49-F238E27FC236}">
                <a16:creationId xmlns:a16="http://schemas.microsoft.com/office/drawing/2014/main" id="{236D575B-8EA0-4AB8-AF96-E630D491AF31}"/>
              </a:ext>
            </a:extLst>
          </p:cNvPr>
          <p:cNvSpPr txBox="1"/>
          <p:nvPr/>
        </p:nvSpPr>
        <p:spPr>
          <a:xfrm>
            <a:off x="19622" y="257452"/>
            <a:ext cx="9127370" cy="800219"/>
          </a:xfrm>
          <a:prstGeom prst="rect">
            <a:avLst/>
          </a:prstGeom>
          <a:noFill/>
        </p:spPr>
        <p:txBody>
          <a:bodyPr wrap="none" rtlCol="0">
            <a:spAutoFit/>
          </a:bodyPr>
          <a:lstStyle/>
          <a:p>
            <a:r>
              <a:rPr lang="en-US" sz="4600" dirty="0">
                <a:latin typeface="Amasis MT Pro Black" panose="02040A04050005020304" pitchFamily="18" charset="0"/>
              </a:rPr>
              <a:t>Elements of Everyday Culture</a:t>
            </a:r>
          </a:p>
        </p:txBody>
      </p:sp>
      <p:pic>
        <p:nvPicPr>
          <p:cNvPr id="6" name="Picture 5" descr="A person with a mustache and glasses&#10;&#10;Description automatically generated">
            <a:extLst>
              <a:ext uri="{FF2B5EF4-FFF2-40B4-BE49-F238E27FC236}">
                <a16:creationId xmlns:a16="http://schemas.microsoft.com/office/drawing/2014/main" id="{401FF758-AC4B-4D0E-9DCB-B79C668A7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43" y="2076378"/>
            <a:ext cx="1910855" cy="1910855"/>
          </a:xfrm>
          <a:prstGeom prst="rect">
            <a:avLst/>
          </a:prstGeom>
        </p:spPr>
      </p:pic>
      <p:sp>
        <p:nvSpPr>
          <p:cNvPr id="7" name="TextBox 6">
            <a:extLst>
              <a:ext uri="{FF2B5EF4-FFF2-40B4-BE49-F238E27FC236}">
                <a16:creationId xmlns:a16="http://schemas.microsoft.com/office/drawing/2014/main" id="{693DDC43-241E-49F1-BD4C-A6DA254BF919}"/>
              </a:ext>
            </a:extLst>
          </p:cNvPr>
          <p:cNvSpPr txBox="1"/>
          <p:nvPr/>
        </p:nvSpPr>
        <p:spPr>
          <a:xfrm>
            <a:off x="2492540" y="3987233"/>
            <a:ext cx="1988558" cy="584775"/>
          </a:xfrm>
          <a:prstGeom prst="rect">
            <a:avLst/>
          </a:prstGeom>
          <a:noFill/>
        </p:spPr>
        <p:txBody>
          <a:bodyPr wrap="none" rtlCol="0">
            <a:spAutoFit/>
          </a:bodyPr>
          <a:lstStyle/>
          <a:p>
            <a:pPr algn="ctr"/>
            <a:r>
              <a:rPr lang="en-US" sz="1600" dirty="0"/>
              <a:t>Henry Ossawa Tanner</a:t>
            </a:r>
          </a:p>
          <a:p>
            <a:pPr algn="ctr"/>
            <a:r>
              <a:rPr lang="en-US" sz="1600" dirty="0"/>
              <a:t>1859 - 1937</a:t>
            </a:r>
          </a:p>
        </p:txBody>
      </p:sp>
    </p:spTree>
    <p:extLst>
      <p:ext uri="{BB962C8B-B14F-4D97-AF65-F5344CB8AC3E}">
        <p14:creationId xmlns:p14="http://schemas.microsoft.com/office/powerpoint/2010/main" val="262599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1B591078-58BE-4D41-9EED-B89CDEC7B0B6}"/>
              </a:ext>
            </a:extLst>
          </p:cNvPr>
          <p:cNvSpPr>
            <a:spLocks noGrp="1" noChangeArrowheads="1"/>
          </p:cNvSpPr>
          <p:nvPr>
            <p:ph type="body" idx="1"/>
          </p:nvPr>
        </p:nvSpPr>
        <p:spPr>
          <a:xfrm>
            <a:off x="1219200" y="1798638"/>
            <a:ext cx="7010400" cy="4525962"/>
          </a:xfrm>
        </p:spPr>
        <p:txBody>
          <a:bodyPr>
            <a:normAutofit lnSpcReduction="10000"/>
          </a:bodyPr>
          <a:lstStyle/>
          <a:p>
            <a:pPr>
              <a:lnSpc>
                <a:spcPct val="90000"/>
              </a:lnSpc>
              <a:buFontTx/>
              <a:buNone/>
            </a:pPr>
            <a:r>
              <a:rPr lang="en-US" altLang="en-US" sz="2800" b="1"/>
              <a:t>Africa</a:t>
            </a:r>
          </a:p>
          <a:p>
            <a:pPr>
              <a:lnSpc>
                <a:spcPct val="90000"/>
              </a:lnSpc>
              <a:buFontTx/>
              <a:buNone/>
            </a:pPr>
            <a:r>
              <a:rPr lang="en-US" altLang="en-US" sz="2800" b="1"/>
              <a:t>					         Slave trade</a:t>
            </a:r>
          </a:p>
          <a:p>
            <a:pPr>
              <a:lnSpc>
                <a:spcPct val="90000"/>
              </a:lnSpc>
              <a:buFontTx/>
              <a:buNone/>
            </a:pPr>
            <a:r>
              <a:rPr lang="en-US" altLang="en-US" sz="2800" b="1"/>
              <a:t>Slavery</a:t>
            </a:r>
          </a:p>
          <a:p>
            <a:pPr>
              <a:lnSpc>
                <a:spcPct val="90000"/>
              </a:lnSpc>
              <a:buFontTx/>
              <a:buNone/>
            </a:pPr>
            <a:r>
              <a:rPr lang="en-US" altLang="en-US" sz="2800" b="1"/>
              <a:t>					     Emancipation</a:t>
            </a:r>
          </a:p>
          <a:p>
            <a:pPr>
              <a:lnSpc>
                <a:spcPct val="90000"/>
              </a:lnSpc>
              <a:buFontTx/>
              <a:buNone/>
            </a:pPr>
            <a:r>
              <a:rPr lang="en-US" altLang="en-US" sz="2800" b="1"/>
              <a:t>Rural tenancy</a:t>
            </a:r>
          </a:p>
          <a:p>
            <a:pPr>
              <a:lnSpc>
                <a:spcPct val="90000"/>
              </a:lnSpc>
              <a:buFontTx/>
              <a:buNone/>
            </a:pPr>
            <a:r>
              <a:rPr lang="en-US" altLang="en-US" sz="2800" b="1"/>
              <a:t>					Great migrations</a:t>
            </a:r>
          </a:p>
          <a:p>
            <a:pPr>
              <a:lnSpc>
                <a:spcPct val="90000"/>
              </a:lnSpc>
              <a:buFontTx/>
              <a:buNone/>
            </a:pPr>
            <a:r>
              <a:rPr lang="en-US" altLang="en-US" sz="2800" b="1"/>
              <a:t>Urban industry</a:t>
            </a:r>
          </a:p>
          <a:p>
            <a:pPr>
              <a:lnSpc>
                <a:spcPct val="90000"/>
              </a:lnSpc>
              <a:buFontTx/>
              <a:buNone/>
            </a:pPr>
            <a:r>
              <a:rPr lang="en-US" altLang="en-US" sz="2800" b="1"/>
              <a:t>					 Structural crisis</a:t>
            </a:r>
          </a:p>
          <a:p>
            <a:pPr>
              <a:lnSpc>
                <a:spcPct val="90000"/>
              </a:lnSpc>
              <a:buFontTx/>
              <a:buNone/>
            </a:pPr>
            <a:r>
              <a:rPr lang="en-US" altLang="en-US" sz="2800" b="1"/>
              <a:t>Information society</a:t>
            </a:r>
          </a:p>
          <a:p>
            <a:pPr>
              <a:lnSpc>
                <a:spcPct val="90000"/>
              </a:lnSpc>
              <a:buFontTx/>
              <a:buNone/>
            </a:pPr>
            <a:endParaRPr lang="en-US" altLang="en-US" sz="2800" b="1"/>
          </a:p>
          <a:p>
            <a:pPr>
              <a:lnSpc>
                <a:spcPct val="90000"/>
              </a:lnSpc>
              <a:buFontTx/>
              <a:buNone/>
            </a:pPr>
            <a:endParaRPr lang="en-US" altLang="en-US" sz="2800" b="1"/>
          </a:p>
        </p:txBody>
      </p:sp>
      <p:sp>
        <p:nvSpPr>
          <p:cNvPr id="38914" name="Rectangle 2">
            <a:extLst>
              <a:ext uri="{FF2B5EF4-FFF2-40B4-BE49-F238E27FC236}">
                <a16:creationId xmlns:a16="http://schemas.microsoft.com/office/drawing/2014/main" id="{2A5DBB4F-645E-4061-9460-C7A025000E30}"/>
              </a:ext>
            </a:extLst>
          </p:cNvPr>
          <p:cNvSpPr>
            <a:spLocks noGrp="1" noChangeArrowheads="1"/>
          </p:cNvSpPr>
          <p:nvPr>
            <p:ph type="title"/>
          </p:nvPr>
        </p:nvSpPr>
        <p:spPr>
          <a:xfrm>
            <a:off x="228600" y="381000"/>
            <a:ext cx="9144000" cy="1143000"/>
          </a:xfrm>
        </p:spPr>
        <p:txBody>
          <a:bodyPr/>
          <a:lstStyle/>
          <a:p>
            <a:pPr algn="ctr"/>
            <a:r>
              <a:rPr lang="en-US" altLang="en-US" sz="4800" b="1" dirty="0">
                <a:latin typeface="Times New Roman" panose="02020603050405020304" pitchFamily="18" charset="0"/>
                <a:cs typeface="Times New Roman" panose="02020603050405020304" pitchFamily="18" charset="0"/>
              </a:rPr>
              <a:t>The logic of Black history:</a:t>
            </a:r>
            <a:br>
              <a:rPr lang="en-US" altLang="en-US" sz="4000" dirty="0"/>
            </a:br>
            <a:r>
              <a:rPr lang="en-US" altLang="en-US" sz="2400" b="1" dirty="0"/>
              <a:t>modes of social cohesion, modes of social disruption</a:t>
            </a:r>
          </a:p>
        </p:txBody>
      </p:sp>
      <p:sp>
        <p:nvSpPr>
          <p:cNvPr id="38916" name="Line 4">
            <a:extLst>
              <a:ext uri="{FF2B5EF4-FFF2-40B4-BE49-F238E27FC236}">
                <a16:creationId xmlns:a16="http://schemas.microsoft.com/office/drawing/2014/main" id="{068F5077-8C33-450F-9DB4-6C768192698A}"/>
              </a:ext>
            </a:extLst>
          </p:cNvPr>
          <p:cNvSpPr>
            <a:spLocks noChangeShapeType="1"/>
          </p:cNvSpPr>
          <p:nvPr/>
        </p:nvSpPr>
        <p:spPr bwMode="auto">
          <a:xfrm>
            <a:off x="2438400" y="2057400"/>
            <a:ext cx="3200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7" name="Line 5">
            <a:extLst>
              <a:ext uri="{FF2B5EF4-FFF2-40B4-BE49-F238E27FC236}">
                <a16:creationId xmlns:a16="http://schemas.microsoft.com/office/drawing/2014/main" id="{F6831031-32CC-4AAF-A5D7-43094B495F9A}"/>
              </a:ext>
            </a:extLst>
          </p:cNvPr>
          <p:cNvSpPr>
            <a:spLocks noChangeShapeType="1"/>
          </p:cNvSpPr>
          <p:nvPr/>
        </p:nvSpPr>
        <p:spPr bwMode="auto">
          <a:xfrm>
            <a:off x="2743200" y="3048000"/>
            <a:ext cx="2590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8" name="Line 6">
            <a:extLst>
              <a:ext uri="{FF2B5EF4-FFF2-40B4-BE49-F238E27FC236}">
                <a16:creationId xmlns:a16="http://schemas.microsoft.com/office/drawing/2014/main" id="{1CB2D550-3831-4A47-86CF-AC324F3B3052}"/>
              </a:ext>
            </a:extLst>
          </p:cNvPr>
          <p:cNvSpPr>
            <a:spLocks noChangeShapeType="1"/>
          </p:cNvSpPr>
          <p:nvPr/>
        </p:nvSpPr>
        <p:spPr bwMode="auto">
          <a:xfrm>
            <a:off x="3810000" y="3962400"/>
            <a:ext cx="106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Line 7">
            <a:extLst>
              <a:ext uri="{FF2B5EF4-FFF2-40B4-BE49-F238E27FC236}">
                <a16:creationId xmlns:a16="http://schemas.microsoft.com/office/drawing/2014/main" id="{01852B73-7E30-49C8-AA1D-86246B777C46}"/>
              </a:ext>
            </a:extLst>
          </p:cNvPr>
          <p:cNvSpPr>
            <a:spLocks noChangeShapeType="1"/>
          </p:cNvSpPr>
          <p:nvPr/>
        </p:nvSpPr>
        <p:spPr bwMode="auto">
          <a:xfrm>
            <a:off x="3962400" y="4876800"/>
            <a:ext cx="99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0" name="Line 8">
            <a:extLst>
              <a:ext uri="{FF2B5EF4-FFF2-40B4-BE49-F238E27FC236}">
                <a16:creationId xmlns:a16="http://schemas.microsoft.com/office/drawing/2014/main" id="{4B396A50-876D-4384-970F-6AAFBA5E85B5}"/>
              </a:ext>
            </a:extLst>
          </p:cNvPr>
          <p:cNvSpPr>
            <a:spLocks noChangeShapeType="1"/>
          </p:cNvSpPr>
          <p:nvPr/>
        </p:nvSpPr>
        <p:spPr bwMode="auto">
          <a:xfrm flipH="1">
            <a:off x="2743200" y="2590800"/>
            <a:ext cx="2895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1" name="Line 9">
            <a:extLst>
              <a:ext uri="{FF2B5EF4-FFF2-40B4-BE49-F238E27FC236}">
                <a16:creationId xmlns:a16="http://schemas.microsoft.com/office/drawing/2014/main" id="{DEC808A8-749D-4055-AF19-FBC3197EA085}"/>
              </a:ext>
            </a:extLst>
          </p:cNvPr>
          <p:cNvSpPr>
            <a:spLocks noChangeShapeType="1"/>
          </p:cNvSpPr>
          <p:nvPr/>
        </p:nvSpPr>
        <p:spPr bwMode="auto">
          <a:xfrm flipH="1">
            <a:off x="3810000" y="3505200"/>
            <a:ext cx="1524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2" name="Line 10">
            <a:extLst>
              <a:ext uri="{FF2B5EF4-FFF2-40B4-BE49-F238E27FC236}">
                <a16:creationId xmlns:a16="http://schemas.microsoft.com/office/drawing/2014/main" id="{B34077EB-C92E-4BFD-AB77-42B2C429DA32}"/>
              </a:ext>
            </a:extLst>
          </p:cNvPr>
          <p:cNvSpPr>
            <a:spLocks noChangeShapeType="1"/>
          </p:cNvSpPr>
          <p:nvPr/>
        </p:nvSpPr>
        <p:spPr bwMode="auto">
          <a:xfrm flipH="1">
            <a:off x="3962400" y="4495800"/>
            <a:ext cx="990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3" name="Line 11">
            <a:extLst>
              <a:ext uri="{FF2B5EF4-FFF2-40B4-BE49-F238E27FC236}">
                <a16:creationId xmlns:a16="http://schemas.microsoft.com/office/drawing/2014/main" id="{CFB8A4F5-41D7-4A69-B54D-B26327B40B9D}"/>
              </a:ext>
            </a:extLst>
          </p:cNvPr>
          <p:cNvSpPr>
            <a:spLocks noChangeShapeType="1"/>
          </p:cNvSpPr>
          <p:nvPr/>
        </p:nvSpPr>
        <p:spPr bwMode="auto">
          <a:xfrm flipH="1">
            <a:off x="4648200" y="54102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2BE5F17-E90F-4773-9136-E9E434CDE088}"/>
              </a:ext>
            </a:extLst>
          </p:cNvPr>
          <p:cNvSpPr>
            <a:spLocks noGrp="1" noChangeArrowheads="1"/>
          </p:cNvSpPr>
          <p:nvPr>
            <p:ph type="title"/>
          </p:nvPr>
        </p:nvSpPr>
        <p:spPr>
          <a:xfrm>
            <a:off x="3581400" y="152400"/>
            <a:ext cx="5486400" cy="1676400"/>
          </a:xfrm>
        </p:spPr>
        <p:txBody>
          <a:bodyPr>
            <a:normAutofit fontScale="90000"/>
          </a:bodyPr>
          <a:lstStyle/>
          <a:p>
            <a:r>
              <a:rPr lang="en-US" altLang="en-US" sz="4000" b="1"/>
              <a:t>African retention is a vital aspect of African American culture</a:t>
            </a:r>
          </a:p>
        </p:txBody>
      </p:sp>
      <p:sp>
        <p:nvSpPr>
          <p:cNvPr id="5123" name="Rectangle 3">
            <a:extLst>
              <a:ext uri="{FF2B5EF4-FFF2-40B4-BE49-F238E27FC236}">
                <a16:creationId xmlns:a16="http://schemas.microsoft.com/office/drawing/2014/main" id="{3701CE76-096E-4146-A414-7857A9C5F711}"/>
              </a:ext>
            </a:extLst>
          </p:cNvPr>
          <p:cNvSpPr>
            <a:spLocks noGrp="1" noChangeArrowheads="1"/>
          </p:cNvSpPr>
          <p:nvPr>
            <p:ph type="body" idx="1"/>
          </p:nvPr>
        </p:nvSpPr>
        <p:spPr>
          <a:xfrm>
            <a:off x="228600" y="5837238"/>
            <a:ext cx="8763000" cy="1249362"/>
          </a:xfrm>
        </p:spPr>
        <p:txBody>
          <a:bodyPr/>
          <a:lstStyle/>
          <a:p>
            <a:pPr>
              <a:lnSpc>
                <a:spcPct val="90000"/>
              </a:lnSpc>
              <a:buFontTx/>
              <a:buNone/>
            </a:pPr>
            <a:r>
              <a:rPr lang="en-US" altLang="en-US" sz="2600" b="1" dirty="0"/>
              <a:t>This includes aesthetics, religion, language, food, music and dancing, hair care and styling, and much more</a:t>
            </a:r>
          </a:p>
        </p:txBody>
      </p:sp>
      <p:pic>
        <p:nvPicPr>
          <p:cNvPr id="5125" name="Picture 5">
            <a:extLst>
              <a:ext uri="{FF2B5EF4-FFF2-40B4-BE49-F238E27FC236}">
                <a16:creationId xmlns:a16="http://schemas.microsoft.com/office/drawing/2014/main" id="{E53D007E-8C91-4BD3-A6D1-6B4F455FD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33400"/>
            <a:ext cx="3181350" cy="4800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7">
            <a:extLst>
              <a:ext uri="{FF2B5EF4-FFF2-40B4-BE49-F238E27FC236}">
                <a16:creationId xmlns:a16="http://schemas.microsoft.com/office/drawing/2014/main" id="{4F2AE2D9-F6CD-4D49-8FD1-007A15CF0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6"/>
          <a:stretch>
            <a:fillRect/>
          </a:stretch>
        </p:blipFill>
        <p:spPr bwMode="auto">
          <a:xfrm>
            <a:off x="6096000" y="1981200"/>
            <a:ext cx="2590800" cy="3581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8" name="Text Box 8">
            <a:extLst>
              <a:ext uri="{FF2B5EF4-FFF2-40B4-BE49-F238E27FC236}">
                <a16:creationId xmlns:a16="http://schemas.microsoft.com/office/drawing/2014/main" id="{933C2F64-72F9-4258-B5C3-5FF64809E56A}"/>
              </a:ext>
            </a:extLst>
          </p:cNvPr>
          <p:cNvSpPr txBox="1">
            <a:spLocks noChangeArrowheads="1"/>
          </p:cNvSpPr>
          <p:nvPr/>
        </p:nvSpPr>
        <p:spPr bwMode="auto">
          <a:xfrm>
            <a:off x="1584325" y="5065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5131" name="Text Box 11">
            <a:extLst>
              <a:ext uri="{FF2B5EF4-FFF2-40B4-BE49-F238E27FC236}">
                <a16:creationId xmlns:a16="http://schemas.microsoft.com/office/drawing/2014/main" id="{27CA8B77-236E-48FF-93D2-3F22C21CCB80}"/>
              </a:ext>
            </a:extLst>
          </p:cNvPr>
          <p:cNvSpPr txBox="1">
            <a:spLocks noChangeArrowheads="1"/>
          </p:cNvSpPr>
          <p:nvPr/>
        </p:nvSpPr>
        <p:spPr bwMode="auto">
          <a:xfrm>
            <a:off x="3979863" y="4930775"/>
            <a:ext cx="17668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a:t>Lois Mailou Jones </a:t>
            </a:r>
          </a:p>
          <a:p>
            <a:pPr algn="ctr"/>
            <a:r>
              <a:rPr lang="en-US" altLang="en-US" sz="1400" b="1"/>
              <a:t>1905-1998</a:t>
            </a:r>
          </a:p>
        </p:txBody>
      </p:sp>
      <p:pic>
        <p:nvPicPr>
          <p:cNvPr id="5135" name="Picture 15">
            <a:extLst>
              <a:ext uri="{FF2B5EF4-FFF2-40B4-BE49-F238E27FC236}">
                <a16:creationId xmlns:a16="http://schemas.microsoft.com/office/drawing/2014/main" id="{ED5119C5-1BD7-42C0-9B5E-A85B96539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238375"/>
            <a:ext cx="1844675" cy="26384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09600" y="2438400"/>
            <a:ext cx="2286000" cy="1767417"/>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04800" y="90432"/>
            <a:ext cx="2828925" cy="2157468"/>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b="8920"/>
          <a:stretch>
            <a:fillRect/>
          </a:stretch>
        </p:blipFill>
        <p:spPr bwMode="auto">
          <a:xfrm>
            <a:off x="152400" y="4413490"/>
            <a:ext cx="3276600" cy="2139710"/>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5945962" y="152400"/>
            <a:ext cx="2893238" cy="3598554"/>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5617535" y="3962400"/>
            <a:ext cx="3374065" cy="2590800"/>
          </a:xfrm>
          <a:prstGeom prst="rect">
            <a:avLst/>
          </a:prstGeom>
          <a:noFill/>
          <a:ln w="9525">
            <a:noFill/>
            <a:miter lim="800000"/>
            <a:headEnd/>
            <a:tailEnd/>
          </a:ln>
        </p:spPr>
      </p:pic>
      <p:pic>
        <p:nvPicPr>
          <p:cNvPr id="9223" name="Picture 7"/>
          <p:cNvPicPr>
            <a:picLocks noChangeAspect="1" noChangeArrowheads="1"/>
          </p:cNvPicPr>
          <p:nvPr/>
        </p:nvPicPr>
        <p:blipFill>
          <a:blip r:embed="rId7" cstate="print"/>
          <a:srcRect/>
          <a:stretch>
            <a:fillRect/>
          </a:stretch>
        </p:blipFill>
        <p:spPr bwMode="auto">
          <a:xfrm>
            <a:off x="3222458" y="0"/>
            <a:ext cx="2454442" cy="2971800"/>
          </a:xfrm>
          <a:prstGeom prst="rect">
            <a:avLst/>
          </a:prstGeom>
          <a:noFill/>
          <a:ln w="9525">
            <a:noFill/>
            <a:miter lim="800000"/>
            <a:headEnd/>
            <a:tailEnd/>
          </a:ln>
        </p:spPr>
      </p:pic>
      <p:pic>
        <p:nvPicPr>
          <p:cNvPr id="9224" name="Picture 8"/>
          <p:cNvPicPr>
            <a:picLocks noChangeAspect="1" noChangeArrowheads="1"/>
          </p:cNvPicPr>
          <p:nvPr/>
        </p:nvPicPr>
        <p:blipFill>
          <a:blip r:embed="rId8" cstate="print"/>
          <a:srcRect/>
          <a:stretch>
            <a:fillRect/>
          </a:stretch>
        </p:blipFill>
        <p:spPr bwMode="auto">
          <a:xfrm>
            <a:off x="3581400" y="3213138"/>
            <a:ext cx="1905000" cy="335911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12182</TotalTime>
  <Words>1194</Words>
  <Application>Microsoft Office PowerPoint</Application>
  <PresentationFormat>On-screen Show (4:3)</PresentationFormat>
  <Paragraphs>126</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Amasis MT Pro Black</vt:lpstr>
      <vt:lpstr>Arial</vt:lpstr>
      <vt:lpstr>Calibri</vt:lpstr>
      <vt:lpstr>Calibri Light</vt:lpstr>
      <vt:lpstr>Cooper Black</vt:lpstr>
      <vt:lpstr>Times New Roman</vt:lpstr>
      <vt:lpstr>Office Theme</vt:lpstr>
      <vt:lpstr>PowerPoint Presentation</vt:lpstr>
      <vt:lpstr>PowerPoint Presentation</vt:lpstr>
      <vt:lpstr>PowerPoint Presentation</vt:lpstr>
      <vt:lpstr>PowerPoint Presentation</vt:lpstr>
      <vt:lpstr>Two perspectives on culture</vt:lpstr>
      <vt:lpstr>PowerPoint Presentation</vt:lpstr>
      <vt:lpstr>The logic of Black history: modes of social cohesion, modes of social disruption</vt:lpstr>
      <vt:lpstr>African retention is a vital aspect of African American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always involves hair</vt:lpstr>
      <vt:lpstr>PowerPoint Presentation</vt:lpstr>
      <vt:lpstr>PowerPoint Presentation</vt:lpstr>
      <vt:lpstr>PowerPoint Presentation</vt:lpstr>
      <vt:lpstr>PowerPoint Presentation</vt:lpstr>
      <vt:lpstr>PowerPoint Presentation</vt:lpstr>
      <vt:lpstr>PowerPoint Presentation</vt:lpstr>
      <vt:lpstr>Cultural innovation during slavery</vt:lpstr>
      <vt:lpstr>The “Negro spiritual” was the greatest cultural genius during slavery</vt:lpstr>
      <vt:lpstr>Culture of the Black Belt Nation</vt:lpstr>
      <vt:lpstr>PowerPoint Presentation</vt:lpstr>
      <vt:lpstr>PowerPoint Presentation</vt:lpstr>
      <vt:lpstr>JAZZ (Black classical music):  The culture of the Black metropolis</vt:lpstr>
      <vt:lpstr>The Harlem Renaissance, 1920’s</vt:lpstr>
      <vt:lpstr>PowerPoint Presentation</vt:lpstr>
      <vt:lpstr>PowerPoint Presentation</vt:lpstr>
      <vt:lpstr>The Chicago Renaissance, 1940’s</vt:lpstr>
      <vt:lpstr>Bebop was new music in the 1940’s</vt:lpstr>
      <vt:lpstr>PowerPoint Presentation</vt:lpstr>
      <vt:lpstr>The Black Arts Movement, 1960’s</vt:lpstr>
      <vt:lpstr>PowerPoint Presentation</vt:lpstr>
      <vt:lpstr>PowerPoint Presentation</vt:lpstr>
      <vt:lpstr>Black Power was expressed in the music of John Coltrane</vt:lpstr>
      <vt:lpstr>Hip Hop emerged as the next major cultural movement after the 1960’s –conscious victims of the American dream.</vt:lpstr>
      <vt:lpstr>Corporate takeover of Black culture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dc:creator>
  <cp:lastModifiedBy>Williams, Kate</cp:lastModifiedBy>
  <cp:revision>14</cp:revision>
  <cp:lastPrinted>2023-09-03T17:17:24Z</cp:lastPrinted>
  <dcterms:created xsi:type="dcterms:W3CDTF">2022-12-15T19:27:58Z</dcterms:created>
  <dcterms:modified xsi:type="dcterms:W3CDTF">2023-09-09T19:39:18Z</dcterms:modified>
</cp:coreProperties>
</file>