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19" r:id="rId2"/>
    <p:sldId id="256" r:id="rId3"/>
    <p:sldId id="316" r:id="rId4"/>
    <p:sldId id="257" r:id="rId5"/>
    <p:sldId id="258" r:id="rId6"/>
    <p:sldId id="260" r:id="rId7"/>
    <p:sldId id="259" r:id="rId8"/>
    <p:sldId id="266" r:id="rId9"/>
    <p:sldId id="318" r:id="rId10"/>
    <p:sldId id="291" r:id="rId11"/>
    <p:sldId id="292" r:id="rId12"/>
    <p:sldId id="293" r:id="rId13"/>
    <p:sldId id="261" r:id="rId14"/>
    <p:sldId id="267" r:id="rId15"/>
    <p:sldId id="263" r:id="rId16"/>
    <p:sldId id="294" r:id="rId17"/>
    <p:sldId id="264" r:id="rId18"/>
    <p:sldId id="265" r:id="rId19"/>
    <p:sldId id="295" r:id="rId20"/>
    <p:sldId id="296" r:id="rId21"/>
    <p:sldId id="282" r:id="rId22"/>
    <p:sldId id="268" r:id="rId23"/>
    <p:sldId id="283" r:id="rId24"/>
    <p:sldId id="297" r:id="rId25"/>
    <p:sldId id="274" r:id="rId26"/>
    <p:sldId id="280" r:id="rId27"/>
    <p:sldId id="298" r:id="rId28"/>
    <p:sldId id="301" r:id="rId29"/>
    <p:sldId id="270" r:id="rId30"/>
    <p:sldId id="271" r:id="rId31"/>
    <p:sldId id="272" r:id="rId32"/>
    <p:sldId id="299" r:id="rId33"/>
    <p:sldId id="281" r:id="rId34"/>
    <p:sldId id="275" r:id="rId35"/>
    <p:sldId id="302" r:id="rId36"/>
    <p:sldId id="284" r:id="rId37"/>
    <p:sldId id="304" r:id="rId38"/>
    <p:sldId id="305" r:id="rId39"/>
    <p:sldId id="303" r:id="rId40"/>
    <p:sldId id="317" r:id="rId41"/>
    <p:sldId id="286" r:id="rId42"/>
    <p:sldId id="285" r:id="rId43"/>
    <p:sldId id="287" r:id="rId4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712" autoAdjust="0"/>
  </p:normalViewPr>
  <p:slideViewPr>
    <p:cSldViewPr snapToGrid="0">
      <p:cViewPr varScale="1">
        <p:scale>
          <a:sx n="86" d="100"/>
          <a:sy n="86" d="100"/>
        </p:scale>
        <p:origin x="1248" y="5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9996F6C4-3528-4AEF-8A5A-9D3559635B73}" type="datetimeFigureOut">
              <a:rPr lang="en-US" smtClean="0"/>
              <a:t>9/2/2023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C769BA71-1CCB-420F-A805-D8CF46042607}" type="slidenum">
              <a:rPr lang="en-US" smtClean="0"/>
              <a:t>‹#›</a:t>
            </a:fld>
            <a:endParaRPr lang="en-US"/>
          </a:p>
        </p:txBody>
      </p:sp>
    </p:spTree>
    <p:extLst>
      <p:ext uri="{BB962C8B-B14F-4D97-AF65-F5344CB8AC3E}">
        <p14:creationId xmlns:p14="http://schemas.microsoft.com/office/powerpoint/2010/main" val="13776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5" name="Google Shape;125;p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76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9A228E-E5C5-4E84-A5F4-72553A0CC1CD}"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49059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9A228E-E5C5-4E84-A5F4-72553A0CC1CD}"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149000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9A228E-E5C5-4E84-A5F4-72553A0CC1CD}"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313788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9A228E-E5C5-4E84-A5F4-72553A0CC1CD}"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86522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9A228E-E5C5-4E84-A5F4-72553A0CC1CD}" type="datetimeFigureOut">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26975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9A228E-E5C5-4E84-A5F4-72553A0CC1CD}"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300898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9A228E-E5C5-4E84-A5F4-72553A0CC1CD}" type="datetimeFigureOut">
              <a:rPr lang="en-US" smtClean="0"/>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116900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9A228E-E5C5-4E84-A5F4-72553A0CC1CD}" type="datetimeFigureOut">
              <a:rPr lang="en-US" smtClean="0"/>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323644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A228E-E5C5-4E84-A5F4-72553A0CC1CD}" type="datetimeFigureOut">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2541265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A228E-E5C5-4E84-A5F4-72553A0CC1CD}"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3390708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A228E-E5C5-4E84-A5F4-72553A0CC1CD}" type="datetimeFigureOut">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DD2831-91F3-42B6-BAD6-B285DEE720D4}" type="slidenum">
              <a:rPr lang="en-US" smtClean="0"/>
              <a:t>‹#›</a:t>
            </a:fld>
            <a:endParaRPr lang="en-US"/>
          </a:p>
        </p:txBody>
      </p:sp>
    </p:spTree>
    <p:extLst>
      <p:ext uri="{BB962C8B-B14F-4D97-AF65-F5344CB8AC3E}">
        <p14:creationId xmlns:p14="http://schemas.microsoft.com/office/powerpoint/2010/main" val="135707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A228E-E5C5-4E84-A5F4-72553A0CC1CD}" type="datetimeFigureOut">
              <a:rPr lang="en-US" smtClean="0"/>
              <a:t>9/2/2023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D2831-91F3-42B6-BAD6-B285DEE720D4}" type="slidenum">
              <a:rPr lang="en-US" smtClean="0"/>
              <a:t>‹#›</a:t>
            </a:fld>
            <a:endParaRPr lang="en-US"/>
          </a:p>
        </p:txBody>
      </p:sp>
    </p:spTree>
    <p:extLst>
      <p:ext uri="{BB962C8B-B14F-4D97-AF65-F5344CB8AC3E}">
        <p14:creationId xmlns:p14="http://schemas.microsoft.com/office/powerpoint/2010/main" val="1987213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imgres?imgurl=http://www.asne.org/images/2005guzycoverphoto.jpg&amp;imgrefurl=http://www.asne.org/index.cfm%3FID%3D5609&amp;h=300&amp;w=450&amp;sz=40&amp;hl=en&amp;start=5&amp;tbnid=ndF02sr23LH8TM:&amp;tbnh=85&amp;tbnw=127&amp;prev=/images%3Fq%3Dblack%2Bcollege%2Bgraduate%26gbv%3D2%26svnum%3D10%26hl%3Den"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imgres?imgurl=http://blogs.ridemetro.org/blogs/write_on/WindowsLiveWriter/FromWhereTheySitBusDriversSoundOff_F9FD/victor_agis%255B4%255D.jpg&amp;imgrefurl=http://blogs.ridemetro.org/blogs/write_on/default.aspx&amp;h=422&amp;w=640&amp;sz=125&amp;hl=en&amp;start=22&amp;tbnid=9os_-PAK6z3RRM:&amp;tbnh=90&amp;tbnw=137&amp;prev=/images%3Fq%3Dblack%2Bbus%2Bdriver%26start%3D21%26gbv%3D2%26ndsp%3D21%26svnum%3D10%26hl%3Den%26sa%3DN"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a group of people&#10;&#10;Description automatically generated">
            <a:extLst>
              <a:ext uri="{FF2B5EF4-FFF2-40B4-BE49-F238E27FC236}">
                <a16:creationId xmlns:a16="http://schemas.microsoft.com/office/drawing/2014/main" id="{F2D152DF-3EE8-49AC-ACF4-37CF0BE4A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69" y="683581"/>
            <a:ext cx="5490838" cy="5490838"/>
          </a:xfrm>
          <a:prstGeom prst="rect">
            <a:avLst/>
          </a:prstGeom>
        </p:spPr>
      </p:pic>
      <p:sp>
        <p:nvSpPr>
          <p:cNvPr id="8" name="TextBox 7">
            <a:extLst>
              <a:ext uri="{FF2B5EF4-FFF2-40B4-BE49-F238E27FC236}">
                <a16:creationId xmlns:a16="http://schemas.microsoft.com/office/drawing/2014/main" id="{D07E14D2-A804-4C73-9A9D-79B9149B7B16}"/>
              </a:ext>
            </a:extLst>
          </p:cNvPr>
          <p:cNvSpPr txBox="1"/>
          <p:nvPr/>
        </p:nvSpPr>
        <p:spPr>
          <a:xfrm>
            <a:off x="5726101" y="2234593"/>
            <a:ext cx="3618876" cy="2246769"/>
          </a:xfrm>
          <a:prstGeom prst="rect">
            <a:avLst/>
          </a:prstGeom>
          <a:noFill/>
        </p:spPr>
        <p:txBody>
          <a:bodyPr wrap="none" rtlCol="0">
            <a:spAutoFit/>
          </a:bodyPr>
          <a:lstStyle/>
          <a:p>
            <a:r>
              <a:rPr lang="en-US" sz="4400" dirty="0">
                <a:solidFill>
                  <a:srgbClr val="FF0000"/>
                </a:solidFill>
                <a:latin typeface="Amasis MT Pro Black" panose="02040A04050005020304" pitchFamily="18" charset="0"/>
                <a:cs typeface="Times New Roman" panose="02020603050405020304" pitchFamily="18" charset="0"/>
              </a:rPr>
              <a:t>Welcome!</a:t>
            </a:r>
          </a:p>
          <a:p>
            <a:r>
              <a:rPr lang="en-US" sz="3100" b="1" dirty="0">
                <a:latin typeface="Times New Roman" panose="02020603050405020304" pitchFamily="18" charset="0"/>
                <a:cs typeface="Times New Roman" panose="02020603050405020304" pitchFamily="18" charset="0"/>
              </a:rPr>
              <a:t>We’ll start a few</a:t>
            </a:r>
          </a:p>
          <a:p>
            <a:r>
              <a:rPr lang="en-US" sz="3100" b="1" dirty="0">
                <a:latin typeface="Times New Roman" panose="02020603050405020304" pitchFamily="18" charset="0"/>
                <a:cs typeface="Times New Roman" panose="02020603050405020304" pitchFamily="18" charset="0"/>
              </a:rPr>
              <a:t>Minutes after 10am</a:t>
            </a:r>
          </a:p>
          <a:p>
            <a:r>
              <a:rPr lang="en-US" sz="3100" b="1" dirty="0">
                <a:latin typeface="Times New Roman" panose="02020603050405020304" pitchFamily="18" charset="0"/>
                <a:cs typeface="Times New Roman" panose="02020603050405020304" pitchFamily="18" charset="0"/>
              </a:rPr>
              <a:t>US Central Time</a:t>
            </a:r>
          </a:p>
        </p:txBody>
      </p:sp>
    </p:spTree>
    <p:extLst>
      <p:ext uri="{BB962C8B-B14F-4D97-AF65-F5344CB8AC3E}">
        <p14:creationId xmlns:p14="http://schemas.microsoft.com/office/powerpoint/2010/main" val="1416983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8503407-08B1-4A22-87A3-E2F32C8FE030}"/>
              </a:ext>
            </a:extLst>
          </p:cNvPr>
          <p:cNvSpPr>
            <a:spLocks noGrp="1" noChangeArrowheads="1"/>
          </p:cNvSpPr>
          <p:nvPr>
            <p:ph type="title"/>
          </p:nvPr>
        </p:nvSpPr>
        <p:spPr>
          <a:xfrm>
            <a:off x="5029200" y="1061776"/>
            <a:ext cx="8229600" cy="1143000"/>
          </a:xfrm>
        </p:spPr>
        <p:txBody>
          <a:bodyPr>
            <a:normAutofit fontScale="90000"/>
          </a:bodyPr>
          <a:lstStyle/>
          <a:p>
            <a:r>
              <a:rPr lang="en-US" altLang="en-US" sz="4000" b="1" dirty="0"/>
              <a:t>Max Weber</a:t>
            </a:r>
            <a:br>
              <a:rPr lang="en-US" altLang="en-US" sz="4000" b="1" dirty="0"/>
            </a:br>
            <a:r>
              <a:rPr lang="en-US" altLang="en-US" sz="4000" b="1" dirty="0"/>
              <a:t>1864-1920</a:t>
            </a:r>
          </a:p>
        </p:txBody>
      </p:sp>
      <p:sp>
        <p:nvSpPr>
          <p:cNvPr id="4099" name="Rectangle 3">
            <a:extLst>
              <a:ext uri="{FF2B5EF4-FFF2-40B4-BE49-F238E27FC236}">
                <a16:creationId xmlns:a16="http://schemas.microsoft.com/office/drawing/2014/main" id="{652C1145-4AEE-460E-B1B4-9C703D2F156F}"/>
              </a:ext>
            </a:extLst>
          </p:cNvPr>
          <p:cNvSpPr>
            <a:spLocks noGrp="1" noChangeArrowheads="1"/>
          </p:cNvSpPr>
          <p:nvPr>
            <p:ph type="body" idx="1"/>
          </p:nvPr>
        </p:nvSpPr>
        <p:spPr>
          <a:xfrm>
            <a:off x="4114800" y="2452230"/>
            <a:ext cx="5029200" cy="4525962"/>
          </a:xfrm>
        </p:spPr>
        <p:txBody>
          <a:bodyPr/>
          <a:lstStyle/>
          <a:p>
            <a:pPr marL="0" indent="0">
              <a:buFontTx/>
              <a:buNone/>
            </a:pPr>
            <a:r>
              <a:rPr lang="en-US" altLang="en-US" b="1" dirty="0"/>
              <a:t>The systems of class, status and party are all at work.  The main issue is ones market position, social standing in the community, and role in the political process.</a:t>
            </a:r>
          </a:p>
        </p:txBody>
      </p:sp>
      <p:pic>
        <p:nvPicPr>
          <p:cNvPr id="4101" name="Picture 5" descr="Max Weber. Foto: Leif Eriksson">
            <a:extLst>
              <a:ext uri="{FF2B5EF4-FFF2-40B4-BE49-F238E27FC236}">
                <a16:creationId xmlns:a16="http://schemas.microsoft.com/office/drawing/2014/main" id="{60BFF529-3A25-48E7-AC70-F07A0C9A0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31838"/>
            <a:ext cx="3795713" cy="49831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E2EAE24-2E66-4559-9E7D-AE3D1A2D30F6}"/>
              </a:ext>
            </a:extLst>
          </p:cNvPr>
          <p:cNvSpPr>
            <a:spLocks noGrp="1" noChangeArrowheads="1"/>
          </p:cNvSpPr>
          <p:nvPr>
            <p:ph type="title"/>
          </p:nvPr>
        </p:nvSpPr>
        <p:spPr>
          <a:xfrm>
            <a:off x="-2026763" y="990600"/>
            <a:ext cx="8229600" cy="1143000"/>
          </a:xfrm>
        </p:spPr>
        <p:txBody>
          <a:bodyPr>
            <a:normAutofit fontScale="90000"/>
          </a:bodyPr>
          <a:lstStyle/>
          <a:p>
            <a:pPr algn="ctr"/>
            <a:r>
              <a:rPr lang="en-US" altLang="en-US" sz="4000" b="1" dirty="0"/>
              <a:t>E. Franklin Frazier</a:t>
            </a:r>
            <a:br>
              <a:rPr lang="en-US" altLang="en-US" sz="4000" b="1" dirty="0"/>
            </a:br>
            <a:r>
              <a:rPr lang="en-US" altLang="en-US" sz="4000" b="1" dirty="0"/>
              <a:t>1894-1962</a:t>
            </a:r>
          </a:p>
        </p:txBody>
      </p:sp>
      <p:sp>
        <p:nvSpPr>
          <p:cNvPr id="6147" name="Rectangle 3">
            <a:extLst>
              <a:ext uri="{FF2B5EF4-FFF2-40B4-BE49-F238E27FC236}">
                <a16:creationId xmlns:a16="http://schemas.microsoft.com/office/drawing/2014/main" id="{7898D3C3-CA87-4FA7-9DE0-01544BE07213}"/>
              </a:ext>
            </a:extLst>
          </p:cNvPr>
          <p:cNvSpPr>
            <a:spLocks noGrp="1" noChangeArrowheads="1"/>
          </p:cNvSpPr>
          <p:nvPr>
            <p:ph type="body" idx="1"/>
          </p:nvPr>
        </p:nvSpPr>
        <p:spPr>
          <a:xfrm>
            <a:off x="139700" y="2332037"/>
            <a:ext cx="4495800" cy="4525963"/>
          </a:xfrm>
        </p:spPr>
        <p:txBody>
          <a:bodyPr/>
          <a:lstStyle/>
          <a:p>
            <a:pPr marL="53975" indent="-53975">
              <a:lnSpc>
                <a:spcPct val="90000"/>
              </a:lnSpc>
              <a:buFontTx/>
              <a:buNone/>
            </a:pPr>
            <a:r>
              <a:rPr lang="en-US" altLang="en-US" b="1" dirty="0"/>
              <a:t>The stratification of the Black population can be described best by income, educational, and occupational status.  In addition, the cultural values of different classes have to be considered.</a:t>
            </a:r>
            <a:r>
              <a:rPr lang="en-US" altLang="en-US" dirty="0"/>
              <a:t>   </a:t>
            </a:r>
          </a:p>
        </p:txBody>
      </p:sp>
      <p:pic>
        <p:nvPicPr>
          <p:cNvPr id="6149" name="Picture 5">
            <a:extLst>
              <a:ext uri="{FF2B5EF4-FFF2-40B4-BE49-F238E27FC236}">
                <a16:creationId xmlns:a16="http://schemas.microsoft.com/office/drawing/2014/main" id="{2EEA7DAB-2D07-478D-99A5-6714ABD84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600"/>
            <a:ext cx="4178300" cy="44497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5608FF-23D0-47AB-8035-8A9552FCB654}"/>
              </a:ext>
            </a:extLst>
          </p:cNvPr>
          <p:cNvSpPr>
            <a:spLocks noGrp="1" noChangeArrowheads="1"/>
          </p:cNvSpPr>
          <p:nvPr>
            <p:ph type="title"/>
          </p:nvPr>
        </p:nvSpPr>
        <p:spPr>
          <a:xfrm>
            <a:off x="3939586" y="1394618"/>
            <a:ext cx="5105400" cy="1143000"/>
          </a:xfrm>
        </p:spPr>
        <p:txBody>
          <a:bodyPr>
            <a:normAutofit fontScale="90000"/>
          </a:bodyPr>
          <a:lstStyle/>
          <a:p>
            <a:pPr algn="ctr"/>
            <a:r>
              <a:rPr lang="en-US" altLang="en-US" sz="4000" b="1" dirty="0"/>
              <a:t>Karl Marx</a:t>
            </a:r>
            <a:br>
              <a:rPr lang="en-US" altLang="en-US" sz="4000" b="1" dirty="0"/>
            </a:br>
            <a:r>
              <a:rPr lang="en-US" altLang="en-US" sz="4000" b="1" dirty="0"/>
              <a:t>1818-1883</a:t>
            </a:r>
          </a:p>
        </p:txBody>
      </p:sp>
      <p:sp>
        <p:nvSpPr>
          <p:cNvPr id="5123" name="Rectangle 3">
            <a:extLst>
              <a:ext uri="{FF2B5EF4-FFF2-40B4-BE49-F238E27FC236}">
                <a16:creationId xmlns:a16="http://schemas.microsoft.com/office/drawing/2014/main" id="{7C01A528-3DCA-4C8B-BCB5-A5C3EA36E29B}"/>
              </a:ext>
            </a:extLst>
          </p:cNvPr>
          <p:cNvSpPr>
            <a:spLocks noGrp="1" noChangeArrowheads="1"/>
          </p:cNvSpPr>
          <p:nvPr>
            <p:ph type="body" idx="1"/>
          </p:nvPr>
        </p:nvSpPr>
        <p:spPr>
          <a:xfrm>
            <a:off x="4267200" y="2665429"/>
            <a:ext cx="4876800" cy="4525963"/>
          </a:xfrm>
        </p:spPr>
        <p:txBody>
          <a:bodyPr/>
          <a:lstStyle/>
          <a:p>
            <a:pPr marL="53975" indent="-53975">
              <a:buFontTx/>
              <a:buNone/>
            </a:pPr>
            <a:r>
              <a:rPr lang="en-US" altLang="en-US" sz="2800" b="1" dirty="0"/>
              <a:t>Every stage of history is shaped by technology and the struggle between the owners and the workers.  The struggle is for power over the means of production to run the economy and the state, including the military and the police.</a:t>
            </a:r>
          </a:p>
        </p:txBody>
      </p:sp>
      <p:pic>
        <p:nvPicPr>
          <p:cNvPr id="5125" name="Picture 5">
            <a:extLst>
              <a:ext uri="{FF2B5EF4-FFF2-40B4-BE49-F238E27FC236}">
                <a16:creationId xmlns:a16="http://schemas.microsoft.com/office/drawing/2014/main" id="{2F779E00-F404-436C-B248-134BE970F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14" y="1394618"/>
            <a:ext cx="4056063" cy="40687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2F8BAA1-8828-4C59-8DB6-C5208E75D181}"/>
              </a:ext>
            </a:extLst>
          </p:cNvPr>
          <p:cNvSpPr>
            <a:spLocks noGrp="1" noChangeArrowheads="1"/>
          </p:cNvSpPr>
          <p:nvPr>
            <p:ph type="title"/>
          </p:nvPr>
        </p:nvSpPr>
        <p:spPr>
          <a:xfrm>
            <a:off x="254000" y="938752"/>
            <a:ext cx="4419600" cy="1143000"/>
          </a:xfrm>
        </p:spPr>
        <p:txBody>
          <a:bodyPr>
            <a:normAutofit fontScale="90000"/>
          </a:bodyPr>
          <a:lstStyle/>
          <a:p>
            <a:pPr algn="ctr"/>
            <a:r>
              <a:rPr lang="en-US" altLang="en-US" sz="4000" b="1" dirty="0"/>
              <a:t>W. E. B. Du </a:t>
            </a:r>
            <a:r>
              <a:rPr lang="en-US" altLang="en-US" sz="4000" b="1" dirty="0" err="1"/>
              <a:t>Bois</a:t>
            </a:r>
            <a:br>
              <a:rPr lang="en-US" altLang="en-US" sz="4000" b="1" dirty="0"/>
            </a:br>
            <a:r>
              <a:rPr lang="en-US" altLang="en-US" sz="4000" b="1" dirty="0"/>
              <a:t>1868-1963</a:t>
            </a:r>
          </a:p>
        </p:txBody>
      </p:sp>
      <p:sp>
        <p:nvSpPr>
          <p:cNvPr id="7171" name="Rectangle 3">
            <a:extLst>
              <a:ext uri="{FF2B5EF4-FFF2-40B4-BE49-F238E27FC236}">
                <a16:creationId xmlns:a16="http://schemas.microsoft.com/office/drawing/2014/main" id="{89D3F9F4-A148-4C99-AACD-EEBA8CABACB4}"/>
              </a:ext>
            </a:extLst>
          </p:cNvPr>
          <p:cNvSpPr>
            <a:spLocks noGrp="1" noChangeArrowheads="1"/>
          </p:cNvSpPr>
          <p:nvPr>
            <p:ph type="body" idx="1"/>
          </p:nvPr>
        </p:nvSpPr>
        <p:spPr>
          <a:xfrm>
            <a:off x="132761" y="2469822"/>
            <a:ext cx="4876800" cy="4525963"/>
          </a:xfrm>
        </p:spPr>
        <p:txBody>
          <a:bodyPr/>
          <a:lstStyle/>
          <a:p>
            <a:pPr marL="0" indent="0">
              <a:lnSpc>
                <a:spcPct val="90000"/>
              </a:lnSpc>
              <a:buFontTx/>
              <a:buNone/>
            </a:pPr>
            <a:r>
              <a:rPr lang="en-US" altLang="en-US" dirty="0"/>
              <a:t>DuBois combined a study of political economy, sociology and history.  He analyzed the Civil War and  Reconstruction in terms of class struggle.  In 1921 he stated he favored for Blacks what had happened in Russia in 1917.</a:t>
            </a:r>
          </a:p>
        </p:txBody>
      </p:sp>
      <p:pic>
        <p:nvPicPr>
          <p:cNvPr id="7173" name="Picture 5">
            <a:extLst>
              <a:ext uri="{FF2B5EF4-FFF2-40B4-BE49-F238E27FC236}">
                <a16:creationId xmlns:a16="http://schemas.microsoft.com/office/drawing/2014/main" id="{7E2A0AA3-1A91-4978-8CBA-F31D58B75B2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
            <a:ext cx="3784600" cy="56499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0950417-B1AD-E88C-F1EA-50A48C80A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831" y="1347776"/>
            <a:ext cx="3135527" cy="456842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ECD2398-87F4-85E4-0028-52480A555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 y="1347776"/>
            <a:ext cx="3106532" cy="4568429"/>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8BAF33E4-1A57-8C94-5A4B-DC7BAB8C5753}"/>
              </a:ext>
            </a:extLst>
          </p:cNvPr>
          <p:cNvPicPr>
            <a:picLocks noChangeAspect="1"/>
          </p:cNvPicPr>
          <p:nvPr/>
        </p:nvPicPr>
        <p:blipFill rotWithShape="1">
          <a:blip r:embed="rId4">
            <a:extLst>
              <a:ext uri="{28A0092B-C50C-407E-A947-70E740481C1C}">
                <a14:useLocalDpi xmlns:a14="http://schemas.microsoft.com/office/drawing/2010/main" val="0"/>
              </a:ext>
            </a:extLst>
          </a:blip>
          <a:srcRect l="6149" r="14917"/>
          <a:stretch/>
        </p:blipFill>
        <p:spPr>
          <a:xfrm>
            <a:off x="6401221" y="1347776"/>
            <a:ext cx="2709929" cy="4568429"/>
          </a:xfrm>
          <a:prstGeom prst="rect">
            <a:avLst/>
          </a:prstGeom>
        </p:spPr>
      </p:pic>
      <p:sp>
        <p:nvSpPr>
          <p:cNvPr id="8" name="TextBox 7">
            <a:extLst>
              <a:ext uri="{FF2B5EF4-FFF2-40B4-BE49-F238E27FC236}">
                <a16:creationId xmlns:a16="http://schemas.microsoft.com/office/drawing/2014/main" id="{AFECF2BB-5E2D-A93A-434D-27C2BF16B512}"/>
              </a:ext>
            </a:extLst>
          </p:cNvPr>
          <p:cNvSpPr txBox="1"/>
          <p:nvPr/>
        </p:nvSpPr>
        <p:spPr>
          <a:xfrm>
            <a:off x="724417" y="6021559"/>
            <a:ext cx="7837210" cy="646331"/>
          </a:xfrm>
          <a:prstGeom prst="rect">
            <a:avLst/>
          </a:prstGeom>
          <a:noFill/>
        </p:spPr>
        <p:txBody>
          <a:bodyPr wrap="none" rtlCol="0">
            <a:spAutoFit/>
          </a:bodyPr>
          <a:lstStyle/>
          <a:p>
            <a:r>
              <a:rPr lang="en-US" sz="3600" dirty="0">
                <a:latin typeface="Amasis MT Pro Black" panose="02040A04050005020304" pitchFamily="18" charset="0"/>
              </a:rPr>
              <a:t>Class Struggle in African History</a:t>
            </a:r>
          </a:p>
        </p:txBody>
      </p:sp>
      <p:sp>
        <p:nvSpPr>
          <p:cNvPr id="9" name="TextBox 8">
            <a:extLst>
              <a:ext uri="{FF2B5EF4-FFF2-40B4-BE49-F238E27FC236}">
                <a16:creationId xmlns:a16="http://schemas.microsoft.com/office/drawing/2014/main" id="{CC93D46F-1891-4029-BA55-8401FD3548CD}"/>
              </a:ext>
            </a:extLst>
          </p:cNvPr>
          <p:cNvSpPr txBox="1"/>
          <p:nvPr/>
        </p:nvSpPr>
        <p:spPr>
          <a:xfrm>
            <a:off x="150828" y="165204"/>
            <a:ext cx="9690755" cy="1077218"/>
          </a:xfrm>
          <a:prstGeom prst="rect">
            <a:avLst/>
          </a:prstGeom>
          <a:noFill/>
        </p:spPr>
        <p:txBody>
          <a:bodyPr wrap="square">
            <a:spAutoFit/>
          </a:bodyPr>
          <a:lstStyle/>
          <a:p>
            <a:r>
              <a:rPr lang="en-US" sz="3200" dirty="0"/>
              <a:t>“[The] association of wealth with whites and poverty with blacks is not accidental</a:t>
            </a:r>
            <a:r>
              <a:rPr lang="en-US" dirty="0"/>
              <a:t>.”               </a:t>
            </a:r>
            <a:r>
              <a:rPr lang="en-US" sz="3200" dirty="0"/>
              <a:t>Walter Rodney</a:t>
            </a:r>
          </a:p>
        </p:txBody>
      </p:sp>
    </p:spTree>
    <p:extLst>
      <p:ext uri="{BB962C8B-B14F-4D97-AF65-F5344CB8AC3E}">
        <p14:creationId xmlns:p14="http://schemas.microsoft.com/office/powerpoint/2010/main" val="759661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calendar&#10;&#10;Description automatically generated">
            <a:extLst>
              <a:ext uri="{FF2B5EF4-FFF2-40B4-BE49-F238E27FC236}">
                <a16:creationId xmlns:a16="http://schemas.microsoft.com/office/drawing/2014/main" id="{7BD1C101-DCD9-C539-6FF9-696662CB7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564412"/>
            <a:ext cx="2787949" cy="4329113"/>
          </a:xfrm>
          <a:prstGeom prst="rect">
            <a:avLst/>
          </a:prstGeom>
        </p:spPr>
      </p:pic>
      <p:pic>
        <p:nvPicPr>
          <p:cNvPr id="5" name="Picture 4" descr="Text&#10;&#10;Description automatically generated">
            <a:extLst>
              <a:ext uri="{FF2B5EF4-FFF2-40B4-BE49-F238E27FC236}">
                <a16:creationId xmlns:a16="http://schemas.microsoft.com/office/drawing/2014/main" id="{EDC51720-ABAA-B46E-E139-1F346643EB33}"/>
              </a:ext>
            </a:extLst>
          </p:cNvPr>
          <p:cNvPicPr>
            <a:picLocks noChangeAspect="1"/>
          </p:cNvPicPr>
          <p:nvPr/>
        </p:nvPicPr>
        <p:blipFill rotWithShape="1">
          <a:blip r:embed="rId3">
            <a:extLst>
              <a:ext uri="{28A0092B-C50C-407E-A947-70E740481C1C}">
                <a14:useLocalDpi xmlns:a14="http://schemas.microsoft.com/office/drawing/2010/main" val="0"/>
              </a:ext>
            </a:extLst>
          </a:blip>
          <a:srcRect l="6497" t="7000" r="10734" b="5600"/>
          <a:stretch/>
        </p:blipFill>
        <p:spPr>
          <a:xfrm>
            <a:off x="3036094" y="1635434"/>
            <a:ext cx="2902587" cy="4329113"/>
          </a:xfrm>
          <a:prstGeom prst="rect">
            <a:avLst/>
          </a:prstGeom>
        </p:spPr>
      </p:pic>
      <p:pic>
        <p:nvPicPr>
          <p:cNvPr id="7" name="Picture 6" descr="A cover of a book&#10;&#10;Description automatically generated with medium confidence">
            <a:extLst>
              <a:ext uri="{FF2B5EF4-FFF2-40B4-BE49-F238E27FC236}">
                <a16:creationId xmlns:a16="http://schemas.microsoft.com/office/drawing/2014/main" id="{1E47996D-58F6-9088-3FFD-61F16049C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376" y="1635434"/>
            <a:ext cx="2562835" cy="4329113"/>
          </a:xfrm>
          <a:prstGeom prst="rect">
            <a:avLst/>
          </a:prstGeom>
        </p:spPr>
      </p:pic>
      <p:sp>
        <p:nvSpPr>
          <p:cNvPr id="8" name="TextBox 7">
            <a:extLst>
              <a:ext uri="{FF2B5EF4-FFF2-40B4-BE49-F238E27FC236}">
                <a16:creationId xmlns:a16="http://schemas.microsoft.com/office/drawing/2014/main" id="{10AD7383-A90A-A972-98D1-02597786879C}"/>
              </a:ext>
            </a:extLst>
          </p:cNvPr>
          <p:cNvSpPr txBox="1"/>
          <p:nvPr/>
        </p:nvSpPr>
        <p:spPr>
          <a:xfrm>
            <a:off x="565640" y="6039280"/>
            <a:ext cx="7843494" cy="600164"/>
          </a:xfrm>
          <a:prstGeom prst="rect">
            <a:avLst/>
          </a:prstGeom>
          <a:noFill/>
        </p:spPr>
        <p:txBody>
          <a:bodyPr wrap="none" rtlCol="0">
            <a:spAutoFit/>
          </a:bodyPr>
          <a:lstStyle/>
          <a:p>
            <a:r>
              <a:rPr lang="en-US" sz="3300" dirty="0">
                <a:latin typeface="Amasis MT Pro Black" panose="02040A04050005020304" pitchFamily="18" charset="0"/>
              </a:rPr>
              <a:t>Class Struggle in Caribbean History</a:t>
            </a:r>
          </a:p>
        </p:txBody>
      </p:sp>
      <p:sp>
        <p:nvSpPr>
          <p:cNvPr id="4" name="TextBox 3">
            <a:extLst>
              <a:ext uri="{FF2B5EF4-FFF2-40B4-BE49-F238E27FC236}">
                <a16:creationId xmlns:a16="http://schemas.microsoft.com/office/drawing/2014/main" id="{5689D3EA-BEEC-4F79-AC6D-4B1AC26E3A20}"/>
              </a:ext>
            </a:extLst>
          </p:cNvPr>
          <p:cNvSpPr txBox="1"/>
          <p:nvPr/>
        </p:nvSpPr>
        <p:spPr>
          <a:xfrm>
            <a:off x="171450" y="218556"/>
            <a:ext cx="8438529" cy="984885"/>
          </a:xfrm>
          <a:prstGeom prst="rect">
            <a:avLst/>
          </a:prstGeom>
          <a:noFill/>
        </p:spPr>
        <p:txBody>
          <a:bodyPr wrap="none" rtlCol="0">
            <a:spAutoFit/>
          </a:bodyPr>
          <a:lstStyle/>
          <a:p>
            <a:r>
              <a:rPr lang="en-US" sz="2900" dirty="0">
                <a:latin typeface="Times New Roman" panose="02020603050405020304" pitchFamily="18" charset="0"/>
                <a:cs typeface="Times New Roman" panose="02020603050405020304" pitchFamily="18" charset="0"/>
              </a:rPr>
              <a:t>The rich are only defeated when running for their lives.</a:t>
            </a:r>
          </a:p>
          <a:p>
            <a:r>
              <a:rPr lang="en-US" sz="2900" dirty="0">
                <a:latin typeface="Times New Roman" panose="02020603050405020304" pitchFamily="18" charset="0"/>
                <a:cs typeface="Times New Roman" panose="02020603050405020304" pitchFamily="18" charset="0"/>
              </a:rPr>
              <a:t>C.L.R. James</a:t>
            </a:r>
          </a:p>
        </p:txBody>
      </p:sp>
    </p:spTree>
    <p:extLst>
      <p:ext uri="{BB962C8B-B14F-4D97-AF65-F5344CB8AC3E}">
        <p14:creationId xmlns:p14="http://schemas.microsoft.com/office/powerpoint/2010/main" val="41997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0624BF2-6AA2-474A-8005-F8AD14FA6B0E}"/>
              </a:ext>
            </a:extLst>
          </p:cNvPr>
          <p:cNvSpPr>
            <a:spLocks noGrp="1" noChangeArrowheads="1"/>
          </p:cNvSpPr>
          <p:nvPr>
            <p:ph type="title"/>
          </p:nvPr>
        </p:nvSpPr>
        <p:spPr>
          <a:xfrm>
            <a:off x="446088" y="274638"/>
            <a:ext cx="8229600" cy="1143000"/>
          </a:xfrm>
        </p:spPr>
        <p:txBody>
          <a:bodyPr>
            <a:normAutofit fontScale="90000"/>
          </a:bodyPr>
          <a:lstStyle/>
          <a:p>
            <a:r>
              <a:rPr lang="en-US" altLang="en-US" sz="2800" b="1"/>
              <a:t>History of class and class struggle:</a:t>
            </a:r>
            <a:br>
              <a:rPr lang="en-US" altLang="en-US" sz="4000"/>
            </a:br>
            <a:r>
              <a:rPr lang="en-US" altLang="en-US" sz="5400" b="1"/>
              <a:t>Slavery and capitalism</a:t>
            </a:r>
          </a:p>
        </p:txBody>
      </p:sp>
      <p:sp>
        <p:nvSpPr>
          <p:cNvPr id="9219" name="Rectangle 3">
            <a:extLst>
              <a:ext uri="{FF2B5EF4-FFF2-40B4-BE49-F238E27FC236}">
                <a16:creationId xmlns:a16="http://schemas.microsoft.com/office/drawing/2014/main" id="{831C5C79-B279-4D82-8700-05D2C3BBDE60}"/>
              </a:ext>
            </a:extLst>
          </p:cNvPr>
          <p:cNvSpPr>
            <a:spLocks noGrp="1" noChangeArrowheads="1"/>
          </p:cNvSpPr>
          <p:nvPr>
            <p:ph type="body" idx="1"/>
          </p:nvPr>
        </p:nvSpPr>
        <p:spPr>
          <a:xfrm>
            <a:off x="0" y="1493838"/>
            <a:ext cx="9144000" cy="4525962"/>
          </a:xfrm>
        </p:spPr>
        <p:txBody>
          <a:bodyPr/>
          <a:lstStyle/>
          <a:p>
            <a:pPr indent="4763">
              <a:buFontTx/>
              <a:buNone/>
            </a:pPr>
            <a:r>
              <a:rPr lang="en-US" altLang="en-US" sz="2200" b="1" dirty="0"/>
              <a:t>The main class relations were slaves and the owners of slaves.  The rule of the slave master was by brutal force.  The majority of slave owners had few slaves, but the power was in the hands of the big plantation owners.  Slavery was an engine of the capitalist system as well as an obstacle to its development.  What was the role of technology?</a:t>
            </a:r>
          </a:p>
        </p:txBody>
      </p:sp>
      <p:pic>
        <p:nvPicPr>
          <p:cNvPr id="9221" name="Picture 5">
            <a:extLst>
              <a:ext uri="{FF2B5EF4-FFF2-40B4-BE49-F238E27FC236}">
                <a16:creationId xmlns:a16="http://schemas.microsoft.com/office/drawing/2014/main" id="{7DF6D02D-29F0-4A9C-ADD4-283C8A92F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53" y="3260633"/>
            <a:ext cx="5229717" cy="34608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7">
            <a:extLst>
              <a:ext uri="{FF2B5EF4-FFF2-40B4-BE49-F238E27FC236}">
                <a16:creationId xmlns:a16="http://schemas.microsoft.com/office/drawing/2014/main" id="{2DDEF207-55A6-427B-97CA-639A73A75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011" y="3260633"/>
            <a:ext cx="2966436" cy="346084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3CDF659-CD95-4784-A7FE-910435067DC1}"/>
              </a:ext>
            </a:extLst>
          </p:cNvPr>
          <p:cNvSpPr>
            <a:spLocks noGrp="1" noChangeArrowheads="1"/>
          </p:cNvSpPr>
          <p:nvPr>
            <p:ph type="title"/>
          </p:nvPr>
        </p:nvSpPr>
        <p:spPr>
          <a:xfrm>
            <a:off x="412380" y="336782"/>
            <a:ext cx="9144000" cy="1143000"/>
          </a:xfrm>
        </p:spPr>
        <p:txBody>
          <a:bodyPr>
            <a:normAutofit fontScale="90000"/>
          </a:bodyPr>
          <a:lstStyle/>
          <a:p>
            <a:pPr algn="l"/>
            <a:r>
              <a:rPr lang="en-US" altLang="en-US" sz="2800" b="1" dirty="0"/>
              <a:t>History of class and class struggle:</a:t>
            </a:r>
            <a:br>
              <a:rPr lang="en-US" altLang="en-US" sz="4000" dirty="0"/>
            </a:br>
            <a:r>
              <a:rPr lang="en-US" altLang="en-US" sz="4000" b="1" dirty="0"/>
              <a:t>Sharecropping and </a:t>
            </a:r>
            <a:br>
              <a:rPr lang="en-US" altLang="en-US" sz="4000" b="1" dirty="0"/>
            </a:br>
            <a:r>
              <a:rPr lang="en-US" altLang="en-US" sz="4000" b="1" dirty="0"/>
              <a:t>the National Question</a:t>
            </a:r>
          </a:p>
        </p:txBody>
      </p:sp>
      <p:sp>
        <p:nvSpPr>
          <p:cNvPr id="10243" name="Rectangle 3">
            <a:extLst>
              <a:ext uri="{FF2B5EF4-FFF2-40B4-BE49-F238E27FC236}">
                <a16:creationId xmlns:a16="http://schemas.microsoft.com/office/drawing/2014/main" id="{7234F730-3112-42BB-95EA-E92C583B06EF}"/>
              </a:ext>
            </a:extLst>
          </p:cNvPr>
          <p:cNvSpPr>
            <a:spLocks noGrp="1" noChangeArrowheads="1"/>
          </p:cNvSpPr>
          <p:nvPr>
            <p:ph type="body" idx="1"/>
          </p:nvPr>
        </p:nvSpPr>
        <p:spPr>
          <a:xfrm>
            <a:off x="71022" y="5078767"/>
            <a:ext cx="9144000" cy="2286000"/>
          </a:xfrm>
        </p:spPr>
        <p:txBody>
          <a:bodyPr/>
          <a:lstStyle/>
          <a:p>
            <a:pPr marL="0" indent="0">
              <a:spcBef>
                <a:spcPct val="0"/>
              </a:spcBef>
              <a:buFontTx/>
              <a:buNone/>
            </a:pPr>
            <a:r>
              <a:rPr lang="en-US" altLang="en-US" sz="2600" b="1" dirty="0"/>
              <a:t>The African American nation was formed in the Black Belt South, based on family labor, church organization, blues and African retentions.  The main factors were rural isolation, concentration, and exploitation.  What was the role of technology?</a:t>
            </a:r>
          </a:p>
        </p:txBody>
      </p:sp>
      <p:pic>
        <p:nvPicPr>
          <p:cNvPr id="10244" name="Picture 4">
            <a:extLst>
              <a:ext uri="{FF2B5EF4-FFF2-40B4-BE49-F238E27FC236}">
                <a16:creationId xmlns:a16="http://schemas.microsoft.com/office/drawing/2014/main" id="{749222E1-0F4C-4A01-AF7F-2BBD9766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80" y="1814934"/>
            <a:ext cx="4639962" cy="317450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a:extLst>
              <a:ext uri="{FF2B5EF4-FFF2-40B4-BE49-F238E27FC236}">
                <a16:creationId xmlns:a16="http://schemas.microsoft.com/office/drawing/2014/main" id="{C7296B17-19A5-408C-B049-0CEA8ECA1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299" y="150813"/>
            <a:ext cx="3431651" cy="483862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5E54115-71B7-4790-AF66-67C24F3440D1}"/>
              </a:ext>
            </a:extLst>
          </p:cNvPr>
          <p:cNvSpPr>
            <a:spLocks noGrp="1" noChangeArrowheads="1"/>
          </p:cNvSpPr>
          <p:nvPr>
            <p:ph type="title"/>
          </p:nvPr>
        </p:nvSpPr>
        <p:spPr>
          <a:xfrm>
            <a:off x="0" y="274638"/>
            <a:ext cx="9144000" cy="1143000"/>
          </a:xfrm>
        </p:spPr>
        <p:txBody>
          <a:bodyPr>
            <a:normAutofit fontScale="90000"/>
          </a:bodyPr>
          <a:lstStyle/>
          <a:p>
            <a:r>
              <a:rPr lang="en-US" altLang="en-US" sz="2800" b="1"/>
              <a:t>History of class and class struggle:</a:t>
            </a:r>
            <a:br>
              <a:rPr lang="en-US" altLang="en-US" sz="4000" b="1"/>
            </a:br>
            <a:r>
              <a:rPr lang="en-US" altLang="en-US" sz="4000" b="1"/>
              <a:t>Black industrial workers and changes in the Black Middle Class</a:t>
            </a:r>
          </a:p>
        </p:txBody>
      </p:sp>
      <p:pic>
        <p:nvPicPr>
          <p:cNvPr id="11269" name="Picture 5">
            <a:extLst>
              <a:ext uri="{FF2B5EF4-FFF2-40B4-BE49-F238E27FC236}">
                <a16:creationId xmlns:a16="http://schemas.microsoft.com/office/drawing/2014/main" id="{2E879C8E-3BCD-4DEE-81C4-6B2A7B512DA6}"/>
              </a:ext>
            </a:extLst>
          </p:cNvPr>
          <p:cNvPicPr>
            <a:picLocks noGrp="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6375" y="1828800"/>
            <a:ext cx="4495800" cy="4343400"/>
          </a:xfrm>
          <a:noFill/>
          <a:ln w="3175">
            <a:solidFill>
              <a:schemeClr val="tx1"/>
            </a:solidFill>
            <a:miter lim="800000"/>
            <a:headEnd/>
            <a:tailEnd/>
          </a:ln>
        </p:spPr>
      </p:pic>
      <p:sp>
        <p:nvSpPr>
          <p:cNvPr id="11271" name="Text Box 7">
            <a:extLst>
              <a:ext uri="{FF2B5EF4-FFF2-40B4-BE49-F238E27FC236}">
                <a16:creationId xmlns:a16="http://schemas.microsoft.com/office/drawing/2014/main" id="{EAD98BE9-2548-4E0F-B8EE-0B58EC58C11B}"/>
              </a:ext>
            </a:extLst>
          </p:cNvPr>
          <p:cNvSpPr txBox="1">
            <a:spLocks noChangeArrowheads="1"/>
          </p:cNvSpPr>
          <p:nvPr/>
        </p:nvSpPr>
        <p:spPr bwMode="auto">
          <a:xfrm>
            <a:off x="4876800" y="1987550"/>
            <a:ext cx="4114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0"/>
              <a:t>Two Great Migrations led to Black workers being concentrated in northern cities.  This was a radical transformation from South to North, from rural to urban, from agricultural to industrial.  Time changed, literacy requirements changed, and family structure changed.  Ghetto businesses opened.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8D58BA-5E80-4C4C-BE6A-510F480E289E}"/>
              </a:ext>
            </a:extLst>
          </p:cNvPr>
          <p:cNvSpPr>
            <a:spLocks noGrp="1"/>
          </p:cNvSpPr>
          <p:nvPr>
            <p:ph type="dt" sz="half" idx="10"/>
          </p:nvPr>
        </p:nvSpPr>
        <p:spPr/>
        <p:txBody>
          <a:bodyPr/>
          <a:lstStyle/>
          <a:p>
            <a:r>
              <a:rPr lang="en-US" altLang="en-US"/>
              <a:t>September 11, 2007</a:t>
            </a:r>
          </a:p>
        </p:txBody>
      </p:sp>
      <p:sp>
        <p:nvSpPr>
          <p:cNvPr id="14338" name="Rectangle 2">
            <a:extLst>
              <a:ext uri="{FF2B5EF4-FFF2-40B4-BE49-F238E27FC236}">
                <a16:creationId xmlns:a16="http://schemas.microsoft.com/office/drawing/2014/main" id="{C8FE721D-FEA9-4721-B80D-7A9C91B9D598}"/>
              </a:ext>
            </a:extLst>
          </p:cNvPr>
          <p:cNvSpPr>
            <a:spLocks noGrp="1" noChangeArrowheads="1"/>
          </p:cNvSpPr>
          <p:nvPr>
            <p:ph type="title"/>
          </p:nvPr>
        </p:nvSpPr>
        <p:spPr>
          <a:xfrm>
            <a:off x="292231" y="378333"/>
            <a:ext cx="9144000" cy="1143000"/>
          </a:xfrm>
        </p:spPr>
        <p:txBody>
          <a:bodyPr>
            <a:normAutofit fontScale="90000"/>
          </a:bodyPr>
          <a:lstStyle/>
          <a:p>
            <a:br>
              <a:rPr lang="en-US" altLang="en-US" sz="4000" b="1" dirty="0"/>
            </a:br>
            <a:r>
              <a:rPr lang="en-US" altLang="en-US" b="1" dirty="0">
                <a:latin typeface="ADLaM Display" panose="020B0604020202020204" pitchFamily="2" charset="0"/>
                <a:ea typeface="ADLaM Display" panose="020B0604020202020204" pitchFamily="2" charset="0"/>
                <a:cs typeface="ADLaM Display" panose="020B0604020202020204" pitchFamily="2" charset="0"/>
              </a:rPr>
              <a:t>Social Class and Black People 2023</a:t>
            </a:r>
          </a:p>
        </p:txBody>
      </p:sp>
      <p:sp>
        <p:nvSpPr>
          <p:cNvPr id="14339" name="Rectangle 3">
            <a:extLst>
              <a:ext uri="{FF2B5EF4-FFF2-40B4-BE49-F238E27FC236}">
                <a16:creationId xmlns:a16="http://schemas.microsoft.com/office/drawing/2014/main" id="{4997021B-9E86-4BAC-B2DF-D197F4E0C952}"/>
              </a:ext>
            </a:extLst>
          </p:cNvPr>
          <p:cNvSpPr>
            <a:spLocks noGrp="1" noChangeArrowheads="1"/>
          </p:cNvSpPr>
          <p:nvPr>
            <p:ph type="body" idx="1"/>
          </p:nvPr>
        </p:nvSpPr>
        <p:spPr>
          <a:xfrm>
            <a:off x="292231" y="1956063"/>
            <a:ext cx="8559538" cy="4895963"/>
          </a:xfrm>
        </p:spPr>
        <p:txBody>
          <a:bodyPr/>
          <a:lstStyle/>
          <a:p>
            <a:pPr>
              <a:buFontTx/>
              <a:buNone/>
            </a:pPr>
            <a:r>
              <a:rPr lang="en-US" altLang="en-US" sz="2800" b="1" u="sng" dirty="0"/>
              <a:t>The Black capitalist class</a:t>
            </a:r>
            <a:r>
              <a:rPr lang="en-US" altLang="en-US" sz="2800" b="1" dirty="0"/>
              <a:t>:  main income from ownership, especially stocks</a:t>
            </a:r>
          </a:p>
          <a:p>
            <a:pPr>
              <a:buFontTx/>
              <a:buNone/>
            </a:pPr>
            <a:r>
              <a:rPr lang="en-US" altLang="en-US" sz="2800" b="1" u="sng" dirty="0"/>
              <a:t>The Black middle class</a:t>
            </a:r>
            <a:r>
              <a:rPr lang="en-US" altLang="en-US" sz="2800" b="1" dirty="0"/>
              <a:t>:  main income from professional jobs and family businesses</a:t>
            </a:r>
          </a:p>
          <a:p>
            <a:pPr>
              <a:buFontTx/>
              <a:buNone/>
            </a:pPr>
            <a:r>
              <a:rPr lang="en-US" altLang="en-US" sz="2800" b="1" u="sng" dirty="0"/>
              <a:t>The Black working class</a:t>
            </a:r>
            <a:r>
              <a:rPr lang="en-US" altLang="en-US" sz="2800" b="1" dirty="0"/>
              <a:t>: main income from jobs with little freedom of decision making</a:t>
            </a:r>
          </a:p>
          <a:p>
            <a:pPr>
              <a:buFontTx/>
              <a:buNone/>
            </a:pPr>
            <a:r>
              <a:rPr lang="en-US" altLang="en-US" sz="2800" b="1" u="sng" dirty="0"/>
              <a:t>The Black anti-class</a:t>
            </a:r>
            <a:r>
              <a:rPr lang="en-US" altLang="en-US" sz="2800" b="1" dirty="0"/>
              <a:t>: main income insecure from government and underground economy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BE3B86-A3EC-2598-244B-5B17BA92F8D4}"/>
              </a:ext>
            </a:extLst>
          </p:cNvPr>
          <p:cNvSpPr txBox="1"/>
          <p:nvPr/>
        </p:nvSpPr>
        <p:spPr>
          <a:xfrm flipH="1">
            <a:off x="3318383" y="2468724"/>
            <a:ext cx="4416267" cy="1200329"/>
          </a:xfrm>
          <a:prstGeom prst="rect">
            <a:avLst/>
          </a:prstGeom>
          <a:noFill/>
        </p:spPr>
        <p:txBody>
          <a:bodyPr wrap="square" rtlCol="0">
            <a:spAutoFit/>
          </a:bodyPr>
          <a:lstStyle/>
          <a:p>
            <a:r>
              <a:rPr lang="en-US" sz="7200" dirty="0">
                <a:solidFill>
                  <a:srgbClr val="FF0000"/>
                </a:solidFill>
                <a:latin typeface="Amasis MT Pro Black" panose="02040A04050005020304" pitchFamily="18" charset="0"/>
              </a:rPr>
              <a:t>Class</a:t>
            </a:r>
          </a:p>
        </p:txBody>
      </p:sp>
      <p:sp>
        <p:nvSpPr>
          <p:cNvPr id="5" name="TextBox 4">
            <a:extLst>
              <a:ext uri="{FF2B5EF4-FFF2-40B4-BE49-F238E27FC236}">
                <a16:creationId xmlns:a16="http://schemas.microsoft.com/office/drawing/2014/main" id="{BFB8A2D9-9D9C-4DD3-976E-A84A0C678FBD}"/>
              </a:ext>
            </a:extLst>
          </p:cNvPr>
          <p:cNvSpPr txBox="1"/>
          <p:nvPr/>
        </p:nvSpPr>
        <p:spPr>
          <a:xfrm>
            <a:off x="2286524" y="4018587"/>
            <a:ext cx="4570952" cy="1569660"/>
          </a:xfrm>
          <a:prstGeom prst="rect">
            <a:avLst/>
          </a:prstGeom>
          <a:noFill/>
        </p:spPr>
        <p:txBody>
          <a:bodyPr wrap="square">
            <a:spAutoFit/>
          </a:bodyPr>
          <a:lstStyle/>
          <a:p>
            <a:pPr algn="ctr"/>
            <a:r>
              <a:rPr lang="en-US" sz="2400" dirty="0">
                <a:latin typeface="Cooper Black" panose="0208090404030B020404" pitchFamily="18" charset="0"/>
              </a:rPr>
              <a:t>Abdul Alkalimat</a:t>
            </a:r>
          </a:p>
          <a:p>
            <a:pPr algn="ctr"/>
            <a:r>
              <a:rPr lang="en-US" sz="2400" dirty="0">
                <a:latin typeface="Cooper Black" panose="0208090404030B020404" pitchFamily="18" charset="0"/>
              </a:rPr>
              <a:t>IFA: Intro for all</a:t>
            </a:r>
          </a:p>
          <a:p>
            <a:pPr algn="ctr"/>
            <a:r>
              <a:rPr lang="en-US" sz="2400" dirty="0">
                <a:latin typeface="Cooper Black" panose="0208090404030B020404" pitchFamily="18" charset="0"/>
              </a:rPr>
              <a:t>Community Lecture #2</a:t>
            </a:r>
          </a:p>
          <a:p>
            <a:pPr algn="ctr"/>
            <a:r>
              <a:rPr lang="en-US" sz="2400" dirty="0">
                <a:latin typeface="Cooper Black" panose="0208090404030B020404" pitchFamily="18" charset="0"/>
              </a:rPr>
              <a:t>September 2, 2023</a:t>
            </a:r>
          </a:p>
        </p:txBody>
      </p:sp>
    </p:spTree>
    <p:extLst>
      <p:ext uri="{BB962C8B-B14F-4D97-AF65-F5344CB8AC3E}">
        <p14:creationId xmlns:p14="http://schemas.microsoft.com/office/powerpoint/2010/main" val="343100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DF282C-AAE0-4091-881A-FCEFF1955A6A}"/>
              </a:ext>
            </a:extLst>
          </p:cNvPr>
          <p:cNvSpPr>
            <a:spLocks noGrp="1" noChangeArrowheads="1"/>
          </p:cNvSpPr>
          <p:nvPr>
            <p:ph type="title"/>
          </p:nvPr>
        </p:nvSpPr>
        <p:spPr>
          <a:xfrm>
            <a:off x="876300" y="0"/>
            <a:ext cx="7886700" cy="1325563"/>
          </a:xfrm>
        </p:spPr>
        <p:txBody>
          <a:bodyPr/>
          <a:lstStyle/>
          <a:p>
            <a:r>
              <a:rPr lang="en-US" altLang="en-US" b="1" dirty="0"/>
              <a:t>The Black capitalist class</a:t>
            </a:r>
          </a:p>
        </p:txBody>
      </p:sp>
      <p:sp>
        <p:nvSpPr>
          <p:cNvPr id="15363" name="Rectangle 3">
            <a:extLst>
              <a:ext uri="{FF2B5EF4-FFF2-40B4-BE49-F238E27FC236}">
                <a16:creationId xmlns:a16="http://schemas.microsoft.com/office/drawing/2014/main" id="{11611951-0D9A-415C-829B-C9F1485297F9}"/>
              </a:ext>
            </a:extLst>
          </p:cNvPr>
          <p:cNvSpPr>
            <a:spLocks noGrp="1" noChangeArrowheads="1"/>
          </p:cNvSpPr>
          <p:nvPr>
            <p:ph type="body" idx="1"/>
          </p:nvPr>
        </p:nvSpPr>
        <p:spPr>
          <a:xfrm>
            <a:off x="5390523" y="1325563"/>
            <a:ext cx="3574742" cy="5562600"/>
          </a:xfrm>
        </p:spPr>
        <p:txBody>
          <a:bodyPr>
            <a:normAutofit/>
          </a:bodyPr>
          <a:lstStyle/>
          <a:p>
            <a:pPr marL="0" indent="0">
              <a:lnSpc>
                <a:spcPct val="80000"/>
              </a:lnSpc>
              <a:buFontTx/>
              <a:buNone/>
            </a:pPr>
            <a:r>
              <a:rPr lang="en-US" altLang="en-US" sz="2400" dirty="0"/>
              <a:t>Over three quarters (76 percent) of public Fortune 1,000 companies had at least one African American director on their board as of September 2022, compared with 61 percent at the end of 2020.</a:t>
            </a:r>
          </a:p>
          <a:p>
            <a:pPr marL="0" indent="0">
              <a:lnSpc>
                <a:spcPct val="80000"/>
              </a:lnSpc>
              <a:buFontTx/>
              <a:buNone/>
            </a:pPr>
            <a:r>
              <a:rPr lang="en-US" altLang="en-US" sz="2400" dirty="0"/>
              <a:t>Forty percent of the African American directors joined their boards </a:t>
            </a:r>
            <a:r>
              <a:rPr lang="en-US" altLang="en-US" sz="2400" dirty="0" err="1"/>
              <a:t>aafter</a:t>
            </a:r>
            <a:r>
              <a:rPr lang="en-US" altLang="en-US" sz="2400" dirty="0"/>
              <a:t> June 1, 2020 showing progress since the murder of George Floyd in May 2020.</a:t>
            </a:r>
            <a:endParaRPr lang="en-US" altLang="en-US" sz="1800" dirty="0"/>
          </a:p>
        </p:txBody>
      </p:sp>
      <p:pic>
        <p:nvPicPr>
          <p:cNvPr id="15365" name="Picture 5">
            <a:extLst>
              <a:ext uri="{FF2B5EF4-FFF2-40B4-BE49-F238E27FC236}">
                <a16:creationId xmlns:a16="http://schemas.microsoft.com/office/drawing/2014/main" id="{1ACB6701-B653-418A-895B-C23817AB0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85874"/>
            <a:ext cx="5188935" cy="468879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 Box 6">
            <a:extLst>
              <a:ext uri="{FF2B5EF4-FFF2-40B4-BE49-F238E27FC236}">
                <a16:creationId xmlns:a16="http://schemas.microsoft.com/office/drawing/2014/main" id="{5497E4B1-E43E-453A-ADEB-4AA7A4544066}"/>
              </a:ext>
            </a:extLst>
          </p:cNvPr>
          <p:cNvSpPr txBox="1">
            <a:spLocks noChangeArrowheads="1"/>
          </p:cNvSpPr>
          <p:nvPr/>
        </p:nvSpPr>
        <p:spPr bwMode="auto">
          <a:xfrm>
            <a:off x="750909" y="6045692"/>
            <a:ext cx="38395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t>John Johnson 1918-2005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orange graph&#10;&#10;Description automatically generated">
            <a:extLst>
              <a:ext uri="{FF2B5EF4-FFF2-40B4-BE49-F238E27FC236}">
                <a16:creationId xmlns:a16="http://schemas.microsoft.com/office/drawing/2014/main" id="{C9141827-81BC-4C6B-AFAB-D7ABA4591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37" y="939256"/>
            <a:ext cx="4869809" cy="4979489"/>
          </a:xfrm>
          <a:prstGeom prst="rect">
            <a:avLst/>
          </a:prstGeom>
        </p:spPr>
      </p:pic>
      <p:pic>
        <p:nvPicPr>
          <p:cNvPr id="7" name="Picture 6" descr="A pie chart with different colored circles&#10;&#10;Description automatically generated">
            <a:extLst>
              <a:ext uri="{FF2B5EF4-FFF2-40B4-BE49-F238E27FC236}">
                <a16:creationId xmlns:a16="http://schemas.microsoft.com/office/drawing/2014/main" id="{D6D4E9F1-3968-4ED8-BECC-7D0B3B325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64" y="2562100"/>
            <a:ext cx="3134411" cy="3356645"/>
          </a:xfrm>
          <a:prstGeom prst="rect">
            <a:avLst/>
          </a:prstGeom>
        </p:spPr>
      </p:pic>
      <p:sp>
        <p:nvSpPr>
          <p:cNvPr id="8" name="TextBox 7">
            <a:extLst>
              <a:ext uri="{FF2B5EF4-FFF2-40B4-BE49-F238E27FC236}">
                <a16:creationId xmlns:a16="http://schemas.microsoft.com/office/drawing/2014/main" id="{FADA9AD5-18F6-43CD-8BD5-ADF703C3A1A3}"/>
              </a:ext>
            </a:extLst>
          </p:cNvPr>
          <p:cNvSpPr txBox="1"/>
          <p:nvPr/>
        </p:nvSpPr>
        <p:spPr>
          <a:xfrm>
            <a:off x="5621597" y="364220"/>
            <a:ext cx="3248005" cy="1477328"/>
          </a:xfrm>
          <a:prstGeom prst="rect">
            <a:avLst/>
          </a:prstGeom>
          <a:noFill/>
        </p:spPr>
        <p:txBody>
          <a:bodyPr wrap="none" rtlCol="0">
            <a:spAutoFit/>
          </a:bodyPr>
          <a:lstStyle/>
          <a:p>
            <a:r>
              <a:rPr lang="en-US" sz="4500" dirty="0">
                <a:latin typeface="Eras Bold ITC" panose="020B0907030504020204" pitchFamily="34" charset="0"/>
              </a:rPr>
              <a:t>Black</a:t>
            </a:r>
          </a:p>
          <a:p>
            <a:r>
              <a:rPr lang="en-US" sz="4500" dirty="0">
                <a:latin typeface="Eras Bold ITC" panose="020B0907030504020204" pitchFamily="34" charset="0"/>
              </a:rPr>
              <a:t>Capitalism</a:t>
            </a:r>
          </a:p>
        </p:txBody>
      </p:sp>
    </p:spTree>
    <p:extLst>
      <p:ext uri="{BB962C8B-B14F-4D97-AF65-F5344CB8AC3E}">
        <p14:creationId xmlns:p14="http://schemas.microsoft.com/office/powerpoint/2010/main" val="152278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01280E45-9A36-C2EF-4322-D10820D9630B}"/>
              </a:ext>
            </a:extLst>
          </p:cNvPr>
          <p:cNvPicPr>
            <a:picLocks noChangeAspect="1"/>
          </p:cNvPicPr>
          <p:nvPr/>
        </p:nvPicPr>
        <p:blipFill rotWithShape="1">
          <a:blip r:embed="rId2">
            <a:extLst>
              <a:ext uri="{28A0092B-C50C-407E-A947-70E740481C1C}">
                <a14:useLocalDpi xmlns:a14="http://schemas.microsoft.com/office/drawing/2010/main" val="0"/>
              </a:ext>
            </a:extLst>
          </a:blip>
          <a:srcRect b="6647"/>
          <a:stretch/>
        </p:blipFill>
        <p:spPr>
          <a:xfrm>
            <a:off x="266533" y="656753"/>
            <a:ext cx="8610933" cy="5673026"/>
          </a:xfrm>
          <a:prstGeom prst="rect">
            <a:avLst/>
          </a:prstGeom>
        </p:spPr>
      </p:pic>
    </p:spTree>
    <p:extLst>
      <p:ext uri="{BB962C8B-B14F-4D97-AF65-F5344CB8AC3E}">
        <p14:creationId xmlns:p14="http://schemas.microsoft.com/office/powerpoint/2010/main" val="365377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raph&#10;&#10;Description automatically generated">
            <a:extLst>
              <a:ext uri="{FF2B5EF4-FFF2-40B4-BE49-F238E27FC236}">
                <a16:creationId xmlns:a16="http://schemas.microsoft.com/office/drawing/2014/main" id="{647EAAED-3A98-4401-99D4-871B4C2B5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68" y="1386640"/>
            <a:ext cx="6349198" cy="5049124"/>
          </a:xfrm>
          <a:prstGeom prst="rect">
            <a:avLst/>
          </a:prstGeom>
        </p:spPr>
      </p:pic>
      <p:sp>
        <p:nvSpPr>
          <p:cNvPr id="7" name="TextBox 6">
            <a:extLst>
              <a:ext uri="{FF2B5EF4-FFF2-40B4-BE49-F238E27FC236}">
                <a16:creationId xmlns:a16="http://schemas.microsoft.com/office/drawing/2014/main" id="{7F2F58EF-28B5-4D3C-803C-6BAF36E84495}"/>
              </a:ext>
            </a:extLst>
          </p:cNvPr>
          <p:cNvSpPr txBox="1"/>
          <p:nvPr/>
        </p:nvSpPr>
        <p:spPr>
          <a:xfrm>
            <a:off x="6981058" y="1386639"/>
            <a:ext cx="1564852" cy="2862322"/>
          </a:xfrm>
          <a:prstGeom prst="rect">
            <a:avLst/>
          </a:prstGeom>
          <a:noFill/>
        </p:spPr>
        <p:txBody>
          <a:bodyPr wrap="none" rtlCol="0">
            <a:spAutoFit/>
          </a:bodyPr>
          <a:lstStyle/>
          <a:p>
            <a:r>
              <a:rPr lang="en-US" sz="3000" b="1" dirty="0"/>
              <a:t>Do Black</a:t>
            </a:r>
          </a:p>
          <a:p>
            <a:r>
              <a:rPr lang="en-US" sz="3000" b="1" dirty="0"/>
              <a:t>people</a:t>
            </a:r>
          </a:p>
          <a:p>
            <a:r>
              <a:rPr lang="en-US" sz="3000" b="1" dirty="0"/>
              <a:t>like the</a:t>
            </a:r>
          </a:p>
          <a:p>
            <a:r>
              <a:rPr lang="en-US" sz="3000" b="1" dirty="0"/>
              <a:t>system</a:t>
            </a:r>
          </a:p>
          <a:p>
            <a:r>
              <a:rPr lang="en-US" sz="3000" b="1" dirty="0"/>
              <a:t>they are</a:t>
            </a:r>
          </a:p>
          <a:p>
            <a:r>
              <a:rPr lang="en-US" sz="3000" b="1" dirty="0"/>
              <a:t>In?</a:t>
            </a:r>
          </a:p>
        </p:txBody>
      </p:sp>
      <p:pic>
        <p:nvPicPr>
          <p:cNvPr id="9" name="Picture 8" descr="A person holding a sign&#10;&#10;Description automatically generated">
            <a:extLst>
              <a:ext uri="{FF2B5EF4-FFF2-40B4-BE49-F238E27FC236}">
                <a16:creationId xmlns:a16="http://schemas.microsoft.com/office/drawing/2014/main" id="{0339BF37-0ECF-4211-8309-8365D2721CAA}"/>
              </a:ext>
            </a:extLst>
          </p:cNvPr>
          <p:cNvPicPr>
            <a:picLocks noChangeAspect="1"/>
          </p:cNvPicPr>
          <p:nvPr/>
        </p:nvPicPr>
        <p:blipFill rotWithShape="1">
          <a:blip r:embed="rId3">
            <a:extLst>
              <a:ext uri="{28A0092B-C50C-407E-A947-70E740481C1C}">
                <a14:useLocalDpi xmlns:a14="http://schemas.microsoft.com/office/drawing/2010/main" val="0"/>
              </a:ext>
            </a:extLst>
          </a:blip>
          <a:srcRect l="23079" r="21428" b="11570"/>
          <a:stretch/>
        </p:blipFill>
        <p:spPr>
          <a:xfrm>
            <a:off x="6902225" y="4397239"/>
            <a:ext cx="2067470" cy="2038525"/>
          </a:xfrm>
          <a:prstGeom prst="rect">
            <a:avLst/>
          </a:prstGeom>
        </p:spPr>
      </p:pic>
      <p:sp>
        <p:nvSpPr>
          <p:cNvPr id="10" name="TextBox 9">
            <a:extLst>
              <a:ext uri="{FF2B5EF4-FFF2-40B4-BE49-F238E27FC236}">
                <a16:creationId xmlns:a16="http://schemas.microsoft.com/office/drawing/2014/main" id="{455DF55A-AFBD-475F-8A6C-AC1C627B55D1}"/>
              </a:ext>
            </a:extLst>
          </p:cNvPr>
          <p:cNvSpPr txBox="1"/>
          <p:nvPr/>
        </p:nvSpPr>
        <p:spPr>
          <a:xfrm>
            <a:off x="533774" y="346999"/>
            <a:ext cx="8275471" cy="646331"/>
          </a:xfrm>
          <a:prstGeom prst="rect">
            <a:avLst/>
          </a:prstGeom>
          <a:noFill/>
        </p:spPr>
        <p:txBody>
          <a:bodyPr wrap="none" rtlCol="0">
            <a:spAutoFit/>
          </a:bodyPr>
          <a:lstStyle/>
          <a:p>
            <a:r>
              <a:rPr lang="en-US" sz="3600" dirty="0">
                <a:latin typeface="Amasis MT Pro Black" panose="02040A04050005020304" pitchFamily="18" charset="0"/>
              </a:rPr>
              <a:t>Black People don’t like capitalism!</a:t>
            </a:r>
          </a:p>
        </p:txBody>
      </p:sp>
    </p:spTree>
    <p:extLst>
      <p:ext uri="{BB962C8B-B14F-4D97-AF65-F5344CB8AC3E}">
        <p14:creationId xmlns:p14="http://schemas.microsoft.com/office/powerpoint/2010/main" val="1888672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8" name="Picture 14">
            <a:extLst>
              <a:ext uri="{FF2B5EF4-FFF2-40B4-BE49-F238E27FC236}">
                <a16:creationId xmlns:a16="http://schemas.microsoft.com/office/drawing/2014/main" id="{FCDEC216-421D-44CC-9D64-D4A8D1780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96" r="3859"/>
          <a:stretch>
            <a:fillRect/>
          </a:stretch>
        </p:blipFill>
        <p:spPr bwMode="auto">
          <a:xfrm>
            <a:off x="7126349" y="208625"/>
            <a:ext cx="1752600" cy="20574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a:extLst>
              <a:ext uri="{FF2B5EF4-FFF2-40B4-BE49-F238E27FC236}">
                <a16:creationId xmlns:a16="http://schemas.microsoft.com/office/drawing/2014/main" id="{D778904E-B255-4EBC-9243-83E827623D5B}"/>
              </a:ext>
            </a:extLst>
          </p:cNvPr>
          <p:cNvSpPr>
            <a:spLocks noGrp="1" noChangeArrowheads="1"/>
          </p:cNvSpPr>
          <p:nvPr>
            <p:ph type="title"/>
          </p:nvPr>
        </p:nvSpPr>
        <p:spPr>
          <a:xfrm>
            <a:off x="457200" y="-152400"/>
            <a:ext cx="8229600" cy="1143000"/>
          </a:xfrm>
        </p:spPr>
        <p:txBody>
          <a:bodyPr/>
          <a:lstStyle/>
          <a:p>
            <a:r>
              <a:rPr lang="en-US" altLang="en-US" b="1"/>
              <a:t>The Black middle class</a:t>
            </a:r>
          </a:p>
        </p:txBody>
      </p:sp>
      <p:sp>
        <p:nvSpPr>
          <p:cNvPr id="16387" name="Rectangle 3">
            <a:extLst>
              <a:ext uri="{FF2B5EF4-FFF2-40B4-BE49-F238E27FC236}">
                <a16:creationId xmlns:a16="http://schemas.microsoft.com/office/drawing/2014/main" id="{AD76A775-1E2C-4D2D-9CCF-66D500AE09C4}"/>
              </a:ext>
            </a:extLst>
          </p:cNvPr>
          <p:cNvSpPr>
            <a:spLocks noGrp="1" noChangeArrowheads="1"/>
          </p:cNvSpPr>
          <p:nvPr>
            <p:ph type="body" idx="1"/>
          </p:nvPr>
        </p:nvSpPr>
        <p:spPr>
          <a:xfrm>
            <a:off x="168677" y="838200"/>
            <a:ext cx="6957672" cy="3200400"/>
          </a:xfrm>
        </p:spPr>
        <p:txBody>
          <a:bodyPr/>
          <a:lstStyle/>
          <a:p>
            <a:pPr marL="0" indent="0">
              <a:buFontTx/>
              <a:buNone/>
            </a:pPr>
            <a:r>
              <a:rPr lang="en-US" altLang="en-US" b="1" dirty="0"/>
              <a:t>The shift in the Black middle class:  business to the professions. A college education is the ticket into the middle class.</a:t>
            </a:r>
            <a:r>
              <a:rPr lang="en-US" altLang="en-US" dirty="0"/>
              <a:t> </a:t>
            </a:r>
          </a:p>
        </p:txBody>
      </p:sp>
      <p:pic>
        <p:nvPicPr>
          <p:cNvPr id="16391" name="Picture 7">
            <a:hlinkClick r:id="rId3"/>
            <a:extLst>
              <a:ext uri="{FF2B5EF4-FFF2-40B4-BE49-F238E27FC236}">
                <a16:creationId xmlns:a16="http://schemas.microsoft.com/office/drawing/2014/main" id="{506BE1BB-4419-48C2-950F-2C0E600BBF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528"/>
          <a:stretch/>
        </p:blipFill>
        <p:spPr bwMode="auto">
          <a:xfrm>
            <a:off x="3506263" y="2438400"/>
            <a:ext cx="5469060" cy="428307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7" name="Picture 13">
            <a:extLst>
              <a:ext uri="{FF2B5EF4-FFF2-40B4-BE49-F238E27FC236}">
                <a16:creationId xmlns:a16="http://schemas.microsoft.com/office/drawing/2014/main" id="{C42793A3-6336-4C7E-AD36-471158864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51" y="2454276"/>
            <a:ext cx="3144838" cy="4267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463DB-19E0-D817-F019-8DB6CE629090}"/>
              </a:ext>
            </a:extLst>
          </p:cNvPr>
          <p:cNvPicPr>
            <a:picLocks noChangeAspect="1"/>
          </p:cNvPicPr>
          <p:nvPr/>
        </p:nvPicPr>
        <p:blipFill rotWithShape="1">
          <a:blip r:embed="rId2"/>
          <a:srcRect l="21429" t="30939" r="29437"/>
          <a:stretch/>
        </p:blipFill>
        <p:spPr>
          <a:xfrm>
            <a:off x="-64305" y="75414"/>
            <a:ext cx="8755817" cy="6537934"/>
          </a:xfrm>
          <a:prstGeom prst="rect">
            <a:avLst/>
          </a:prstGeom>
        </p:spPr>
      </p:pic>
    </p:spTree>
    <p:extLst>
      <p:ext uri="{BB962C8B-B14F-4D97-AF65-F5344CB8AC3E}">
        <p14:creationId xmlns:p14="http://schemas.microsoft.com/office/powerpoint/2010/main" val="129652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7C357-957E-51F9-19C2-3FFA8B4072CB}"/>
              </a:ext>
            </a:extLst>
          </p:cNvPr>
          <p:cNvPicPr>
            <a:picLocks noChangeAspect="1"/>
          </p:cNvPicPr>
          <p:nvPr/>
        </p:nvPicPr>
        <p:blipFill rotWithShape="1">
          <a:blip r:embed="rId2"/>
          <a:srcRect l="22553" t="31042" r="29043" b="3520"/>
          <a:stretch/>
        </p:blipFill>
        <p:spPr>
          <a:xfrm>
            <a:off x="160584" y="386498"/>
            <a:ext cx="8505603" cy="6108569"/>
          </a:xfrm>
          <a:prstGeom prst="rect">
            <a:avLst/>
          </a:prstGeom>
        </p:spPr>
      </p:pic>
    </p:spTree>
    <p:extLst>
      <p:ext uri="{BB962C8B-B14F-4D97-AF65-F5344CB8AC3E}">
        <p14:creationId xmlns:p14="http://schemas.microsoft.com/office/powerpoint/2010/main" val="2899642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71A36C5-112F-49DD-BB19-D1E01B492198}"/>
              </a:ext>
            </a:extLst>
          </p:cNvPr>
          <p:cNvSpPr>
            <a:spLocks noGrp="1" noChangeArrowheads="1"/>
          </p:cNvSpPr>
          <p:nvPr>
            <p:ph type="title"/>
          </p:nvPr>
        </p:nvSpPr>
        <p:spPr>
          <a:xfrm>
            <a:off x="204046" y="-76168"/>
            <a:ext cx="8229600" cy="1143000"/>
          </a:xfrm>
        </p:spPr>
        <p:txBody>
          <a:bodyPr>
            <a:normAutofit/>
          </a:bodyPr>
          <a:lstStyle/>
          <a:p>
            <a:r>
              <a:rPr lang="en-US" altLang="en-US" sz="3600" b="1" dirty="0">
                <a:latin typeface="Amasis MT Pro Black" panose="02040A04050005020304" pitchFamily="18" charset="0"/>
              </a:rPr>
              <a:t>Black workers:</a:t>
            </a:r>
          </a:p>
        </p:txBody>
      </p:sp>
      <p:sp>
        <p:nvSpPr>
          <p:cNvPr id="17411" name="Rectangle 3">
            <a:extLst>
              <a:ext uri="{FF2B5EF4-FFF2-40B4-BE49-F238E27FC236}">
                <a16:creationId xmlns:a16="http://schemas.microsoft.com/office/drawing/2014/main" id="{F2DBDAAF-25D4-43D3-817E-D37C6BBFA6D2}"/>
              </a:ext>
            </a:extLst>
          </p:cNvPr>
          <p:cNvSpPr>
            <a:spLocks noGrp="1" noChangeArrowheads="1"/>
          </p:cNvSpPr>
          <p:nvPr>
            <p:ph type="body" idx="1"/>
          </p:nvPr>
        </p:nvSpPr>
        <p:spPr>
          <a:xfrm>
            <a:off x="3811526" y="66077"/>
            <a:ext cx="5067300" cy="895333"/>
          </a:xfrm>
        </p:spPr>
        <p:txBody>
          <a:bodyPr/>
          <a:lstStyle/>
          <a:p>
            <a:pPr marL="0" indent="0">
              <a:buFontTx/>
              <a:buNone/>
            </a:pPr>
            <a:r>
              <a:rPr lang="en-US" altLang="en-US" b="1" dirty="0"/>
              <a:t>From production work to service work, from workers to robots</a:t>
            </a:r>
          </a:p>
        </p:txBody>
      </p:sp>
      <p:pic>
        <p:nvPicPr>
          <p:cNvPr id="17413" name="Picture 5">
            <a:extLst>
              <a:ext uri="{FF2B5EF4-FFF2-40B4-BE49-F238E27FC236}">
                <a16:creationId xmlns:a16="http://schemas.microsoft.com/office/drawing/2014/main" id="{8E20BFF0-D220-4EAA-8C5C-30DAEC29C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02" y="924587"/>
            <a:ext cx="3987944" cy="5763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7">
            <a:hlinkClick r:id="rId3"/>
            <a:extLst>
              <a:ext uri="{FF2B5EF4-FFF2-40B4-BE49-F238E27FC236}">
                <a16:creationId xmlns:a16="http://schemas.microsoft.com/office/drawing/2014/main" id="{965A9EAA-71DF-4A3C-A83E-739333F67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363" y="924587"/>
            <a:ext cx="4462463" cy="29321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person wearing a helmet and holding a tablet&#10;&#10;Description automatically generated">
            <a:extLst>
              <a:ext uri="{FF2B5EF4-FFF2-40B4-BE49-F238E27FC236}">
                <a16:creationId xmlns:a16="http://schemas.microsoft.com/office/drawing/2014/main" id="{1C323E62-602D-4176-94B1-7783874E3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702" y="3944747"/>
            <a:ext cx="4462463" cy="29764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ick figure Clip art - Confused man png download - 333*810 - Free  Transparent Stick Figure png Download. - Clip Art Library">
            <a:extLst>
              <a:ext uri="{FF2B5EF4-FFF2-40B4-BE49-F238E27FC236}">
                <a16:creationId xmlns:a16="http://schemas.microsoft.com/office/drawing/2014/main" id="{A72F82E5-7E46-49D5-9B14-6355813F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934" y="2567588"/>
            <a:ext cx="1028700" cy="25003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4BB52B-9430-4354-9E32-692A629768FC}"/>
              </a:ext>
            </a:extLst>
          </p:cNvPr>
          <p:cNvSpPr txBox="1"/>
          <p:nvPr/>
        </p:nvSpPr>
        <p:spPr>
          <a:xfrm>
            <a:off x="0" y="433380"/>
            <a:ext cx="9144000" cy="923330"/>
          </a:xfrm>
          <a:prstGeom prst="rect">
            <a:avLst/>
          </a:prstGeom>
          <a:noFill/>
        </p:spPr>
        <p:txBody>
          <a:bodyPr wrap="square" rtlCol="0">
            <a:spAutoFit/>
          </a:bodyPr>
          <a:lstStyle/>
          <a:p>
            <a:pPr algn="ctr"/>
            <a:r>
              <a:rPr lang="en-US" sz="3400" b="1" dirty="0">
                <a:solidFill>
                  <a:srgbClr val="C00000"/>
                </a:solidFill>
                <a:latin typeface="Aharoni" panose="02010803020104030203" pitchFamily="2" charset="-79"/>
                <a:cs typeface="Aharoni" panose="02010803020104030203" pitchFamily="2" charset="-79"/>
              </a:rPr>
              <a:t>What is new about </a:t>
            </a:r>
            <a:r>
              <a:rPr lang="en-US" sz="4400" b="1" dirty="0">
                <a:solidFill>
                  <a:srgbClr val="C00000"/>
                </a:solidFill>
                <a:latin typeface="Aharoni" panose="02010803020104030203" pitchFamily="2" charset="-79"/>
                <a:cs typeface="Aharoni" panose="02010803020104030203" pitchFamily="2" charset="-79"/>
              </a:rPr>
              <a:t>21</a:t>
            </a:r>
            <a:r>
              <a:rPr lang="en-US" sz="4400" b="1" baseline="30000" dirty="0">
                <a:solidFill>
                  <a:srgbClr val="C00000"/>
                </a:solidFill>
                <a:latin typeface="Aharoni" panose="02010803020104030203" pitchFamily="2" charset="-79"/>
                <a:cs typeface="Aharoni" panose="02010803020104030203" pitchFamily="2" charset="-79"/>
              </a:rPr>
              <a:t>st</a:t>
            </a:r>
            <a:r>
              <a:rPr lang="en-US" sz="3400" b="1" dirty="0">
                <a:solidFill>
                  <a:srgbClr val="C00000"/>
                </a:solidFill>
                <a:latin typeface="Aharoni" panose="02010803020104030203" pitchFamily="2" charset="-79"/>
                <a:cs typeface="Aharoni" panose="02010803020104030203" pitchFamily="2" charset="-79"/>
              </a:rPr>
              <a:t> century capitalism</a:t>
            </a:r>
            <a:r>
              <a:rPr lang="en-US" sz="5400" b="1" dirty="0">
                <a:solidFill>
                  <a:srgbClr val="C00000"/>
                </a:solidFill>
                <a:latin typeface="Aharoni" panose="02010803020104030203" pitchFamily="2" charset="-79"/>
                <a:cs typeface="Aharoni" panose="02010803020104030203" pitchFamily="2" charset="-79"/>
              </a:rPr>
              <a:t>?</a:t>
            </a:r>
          </a:p>
        </p:txBody>
      </p:sp>
      <p:sp>
        <p:nvSpPr>
          <p:cNvPr id="5" name="TextBox 4">
            <a:extLst>
              <a:ext uri="{FF2B5EF4-FFF2-40B4-BE49-F238E27FC236}">
                <a16:creationId xmlns:a16="http://schemas.microsoft.com/office/drawing/2014/main" id="{03963618-4B40-4988-A090-EC090470DCDB}"/>
              </a:ext>
            </a:extLst>
          </p:cNvPr>
          <p:cNvSpPr txBox="1"/>
          <p:nvPr/>
        </p:nvSpPr>
        <p:spPr>
          <a:xfrm>
            <a:off x="4459871" y="2047549"/>
            <a:ext cx="4610621" cy="3785652"/>
          </a:xfrm>
          <a:prstGeom prst="rect">
            <a:avLst/>
          </a:prstGeom>
          <a:noFill/>
        </p:spPr>
        <p:txBody>
          <a:bodyPr wrap="none" rtlCol="0">
            <a:spAutoFit/>
          </a:bodyPr>
          <a:lstStyle/>
          <a:p>
            <a:pPr algn="r"/>
            <a:r>
              <a:rPr lang="en-US" sz="3000" b="1" dirty="0">
                <a:latin typeface="Aharoni" panose="02010803020104030203" pitchFamily="2" charset="-79"/>
                <a:cs typeface="Aharoni" panose="02010803020104030203" pitchFamily="2" charset="-79"/>
              </a:rPr>
              <a:t>AI (Artificial Intelligence)</a:t>
            </a:r>
          </a:p>
          <a:p>
            <a:pPr algn="r"/>
            <a:r>
              <a:rPr lang="en-US" sz="3000" b="1" dirty="0">
                <a:latin typeface="Aharoni" panose="02010803020104030203" pitchFamily="2" charset="-79"/>
                <a:cs typeface="Aharoni" panose="02010803020104030203" pitchFamily="2" charset="-79"/>
              </a:rPr>
              <a:t>Digital tools</a:t>
            </a:r>
          </a:p>
          <a:p>
            <a:pPr algn="r"/>
            <a:r>
              <a:rPr lang="en-US" sz="3000" b="1" dirty="0">
                <a:latin typeface="Aharoni" panose="02010803020104030203" pitchFamily="2" charset="-79"/>
                <a:cs typeface="Aharoni" panose="02010803020104030203" pitchFamily="2" charset="-79"/>
              </a:rPr>
              <a:t>Computers</a:t>
            </a:r>
          </a:p>
          <a:p>
            <a:pPr algn="r"/>
            <a:r>
              <a:rPr lang="en-US" sz="3000" b="1" dirty="0">
                <a:latin typeface="Aharoni" panose="02010803020104030203" pitchFamily="2" charset="-79"/>
                <a:cs typeface="Aharoni" panose="02010803020104030203" pitchFamily="2" charset="-79"/>
              </a:rPr>
              <a:t>Robots</a:t>
            </a:r>
          </a:p>
          <a:p>
            <a:pPr algn="r"/>
            <a:r>
              <a:rPr lang="en-US" sz="3000" b="1" dirty="0">
                <a:latin typeface="Aharoni" panose="02010803020104030203" pitchFamily="2" charset="-79"/>
                <a:cs typeface="Aharoni" panose="02010803020104030203" pitchFamily="2" charset="-79"/>
              </a:rPr>
              <a:t>Total surveillance</a:t>
            </a:r>
          </a:p>
          <a:p>
            <a:pPr algn="r"/>
            <a:r>
              <a:rPr lang="en-US" sz="3000" b="1" dirty="0">
                <a:latin typeface="Aharoni" panose="02010803020104030203" pitchFamily="2" charset="-79"/>
                <a:cs typeface="Aharoni" panose="02010803020104030203" pitchFamily="2" charset="-79"/>
              </a:rPr>
              <a:t>Global scale</a:t>
            </a:r>
          </a:p>
          <a:p>
            <a:pPr algn="r"/>
            <a:r>
              <a:rPr lang="en-US" sz="3000" b="1" dirty="0">
                <a:latin typeface="Aharoni" panose="02010803020104030203" pitchFamily="2" charset="-79"/>
                <a:cs typeface="Aharoni" panose="02010803020104030203" pitchFamily="2" charset="-79"/>
              </a:rPr>
              <a:t>Horizontal &amp; Vertical</a:t>
            </a:r>
          </a:p>
          <a:p>
            <a:pPr algn="r"/>
            <a:r>
              <a:rPr lang="en-US" sz="3000" b="1" dirty="0">
                <a:latin typeface="Aharoni" panose="02010803020104030203" pitchFamily="2" charset="-79"/>
                <a:cs typeface="Aharoni" panose="02010803020104030203" pitchFamily="2" charset="-79"/>
              </a:rPr>
              <a:t>integration</a:t>
            </a:r>
          </a:p>
        </p:txBody>
      </p:sp>
      <p:pic>
        <p:nvPicPr>
          <p:cNvPr id="9" name="Picture 8" descr="A person working on a machine&#10;&#10;Description automatically generated with medium confidence">
            <a:extLst>
              <a:ext uri="{FF2B5EF4-FFF2-40B4-BE49-F238E27FC236}">
                <a16:creationId xmlns:a16="http://schemas.microsoft.com/office/drawing/2014/main" id="{C5864644-7A0F-47BD-B42D-86F35BE8921E}"/>
              </a:ext>
            </a:extLst>
          </p:cNvPr>
          <p:cNvPicPr>
            <a:picLocks noChangeAspect="1"/>
          </p:cNvPicPr>
          <p:nvPr/>
        </p:nvPicPr>
        <p:blipFill rotWithShape="1">
          <a:blip r:embed="rId3">
            <a:extLst>
              <a:ext uri="{28A0092B-C50C-407E-A947-70E740481C1C}">
                <a14:useLocalDpi xmlns:a14="http://schemas.microsoft.com/office/drawing/2010/main" val="0"/>
              </a:ext>
            </a:extLst>
          </a:blip>
          <a:srcRect l="28000" r="27353"/>
          <a:stretch/>
        </p:blipFill>
        <p:spPr>
          <a:xfrm>
            <a:off x="97123" y="1379187"/>
            <a:ext cx="4161743" cy="4660712"/>
          </a:xfrm>
          <a:prstGeom prst="rect">
            <a:avLst/>
          </a:prstGeom>
          <a:ln>
            <a:solidFill>
              <a:schemeClr val="tx1"/>
            </a:solidFill>
          </a:ln>
        </p:spPr>
      </p:pic>
    </p:spTree>
    <p:extLst>
      <p:ext uri="{BB962C8B-B14F-4D97-AF65-F5344CB8AC3E}">
        <p14:creationId xmlns:p14="http://schemas.microsoft.com/office/powerpoint/2010/main" val="2386193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7B94D-67E1-E92A-D802-70CAECF698B5}"/>
              </a:ext>
            </a:extLst>
          </p:cNvPr>
          <p:cNvPicPr>
            <a:picLocks noChangeAspect="1"/>
          </p:cNvPicPr>
          <p:nvPr/>
        </p:nvPicPr>
        <p:blipFill rotWithShape="1">
          <a:blip r:embed="rId2"/>
          <a:srcRect l="11441" t="21087" r="22246" b="7328"/>
          <a:stretch/>
        </p:blipFill>
        <p:spPr>
          <a:xfrm>
            <a:off x="-102350" y="688157"/>
            <a:ext cx="9254492" cy="5307290"/>
          </a:xfrm>
          <a:prstGeom prst="rect">
            <a:avLst/>
          </a:prstGeom>
        </p:spPr>
      </p:pic>
    </p:spTree>
    <p:extLst>
      <p:ext uri="{BB962C8B-B14F-4D97-AF65-F5344CB8AC3E}">
        <p14:creationId xmlns:p14="http://schemas.microsoft.com/office/powerpoint/2010/main" val="147233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extBox 1">
            <a:extLst>
              <a:ext uri="{FF2B5EF4-FFF2-40B4-BE49-F238E27FC236}">
                <a16:creationId xmlns:a16="http://schemas.microsoft.com/office/drawing/2014/main" id="{2C962A17-6D87-4CBF-B075-BBA59CA89226}"/>
              </a:ext>
            </a:extLst>
          </p:cNvPr>
          <p:cNvSpPr txBox="1"/>
          <p:nvPr/>
        </p:nvSpPr>
        <p:spPr>
          <a:xfrm>
            <a:off x="348791" y="762885"/>
            <a:ext cx="8314441" cy="5009064"/>
          </a:xfrm>
          <a:prstGeom prst="rect">
            <a:avLst/>
          </a:prstGeom>
          <a:noFill/>
        </p:spPr>
        <p:txBody>
          <a:bodyPr wrap="square" rtlCol="0">
            <a:spAutoFit/>
          </a:bodyPr>
          <a:lstStyle/>
          <a:p>
            <a:r>
              <a:rPr lang="en-US" sz="3300" dirty="0">
                <a:latin typeface="Amasis MT Pro Black" panose="02040A04050005020304" pitchFamily="18" charset="0"/>
                <a:cs typeface="Times New Roman" panose="02020603050405020304" pitchFamily="18" charset="0"/>
              </a:rPr>
              <a:t>How to participate in the discussion?</a:t>
            </a:r>
          </a:p>
          <a:p>
            <a:r>
              <a:rPr lang="en-US" sz="2100" dirty="0">
                <a:latin typeface="Times New Roman" panose="02020603050405020304" pitchFamily="18" charset="0"/>
                <a:cs typeface="Times New Roman" panose="02020603050405020304" pitchFamily="18" charset="0"/>
              </a:rPr>
              <a:t>More than 250 people have registered and more than 100 want to comment.  There are several ways to do so.  Our time is limited to 90 minutes, including 45 minutes of presentation.</a:t>
            </a:r>
          </a:p>
          <a:p>
            <a:r>
              <a:rPr lang="en-US" sz="2100" dirty="0">
                <a:latin typeface="Times New Roman" panose="02020603050405020304" pitchFamily="18" charset="0"/>
                <a:cs typeface="Times New Roman" panose="02020603050405020304" pitchFamily="18" charset="0"/>
              </a:rPr>
              <a:t>  </a:t>
            </a:r>
          </a:p>
          <a:p>
            <a:pPr marL="257175" indent="-257175">
              <a:buFontTx/>
              <a:buAutoNum type="arabicPeriod"/>
            </a:pPr>
            <a:r>
              <a:rPr lang="en-US" sz="2100" dirty="0">
                <a:latin typeface="Times New Roman" panose="02020603050405020304" pitchFamily="18" charset="0"/>
                <a:cs typeface="Times New Roman" panose="02020603050405020304" pitchFamily="18" charset="0"/>
              </a:rPr>
              <a:t>During the discussion time, raise your hand to start the discussion with short (&lt;4 min) comments  (with video, thanks) (use the “reactions” button and “raise hand”)</a:t>
            </a:r>
          </a:p>
          <a:p>
            <a:pPr marL="257175" indent="-257175">
              <a:buAutoNum type="arabicPeriod"/>
            </a:pPr>
            <a:r>
              <a:rPr lang="en-US" sz="2100" dirty="0">
                <a:latin typeface="Times New Roman" panose="02020603050405020304" pitchFamily="18" charset="0"/>
                <a:cs typeface="Times New Roman" panose="02020603050405020304" pitchFamily="18" charset="0"/>
              </a:rPr>
              <a:t>Anytime during the session, write your comments, questions, links etc. in the chat</a:t>
            </a:r>
          </a:p>
          <a:p>
            <a:pPr marL="257175" indent="-257175">
              <a:buAutoNum type="arabicPeriod"/>
            </a:pPr>
            <a:r>
              <a:rPr lang="en-US" sz="2100" dirty="0">
                <a:latin typeface="Times New Roman" panose="02020603050405020304" pitchFamily="18" charset="0"/>
                <a:cs typeface="Times New Roman" panose="02020603050405020304" pitchFamily="18" charset="0"/>
              </a:rPr>
              <a:t>Take the discussion into your classes, your networks and all other Black Studies contexts</a:t>
            </a:r>
          </a:p>
          <a:p>
            <a:pPr marL="257175" indent="-257175">
              <a:buAutoNum type="arabicPeriod"/>
            </a:pPr>
            <a:endParaRPr lang="en-US" sz="2100" dirty="0">
              <a:latin typeface="Times New Roman" panose="02020603050405020304" pitchFamily="18" charset="0"/>
              <a:cs typeface="Times New Roman" panose="02020603050405020304" pitchFamily="18" charset="0"/>
            </a:endParaRPr>
          </a:p>
          <a:p>
            <a:r>
              <a:rPr lang="en-US" sz="2100" b="1" dirty="0">
                <a:latin typeface="Times New Roman" panose="02020603050405020304" pitchFamily="18" charset="0"/>
                <a:cs typeface="Times New Roman" panose="02020603050405020304" pitchFamily="18" charset="0"/>
              </a:rPr>
              <a:t>We look forward to our collective intelligence.</a:t>
            </a:r>
          </a:p>
          <a:p>
            <a:pPr marL="257175" indent="-257175">
              <a:buAutoNum type="arabicPeriod"/>
            </a:pPr>
            <a:endParaRPr lang="en-US" sz="1350" dirty="0"/>
          </a:p>
        </p:txBody>
      </p:sp>
    </p:spTree>
    <p:extLst>
      <p:ext uri="{BB962C8B-B14F-4D97-AF65-F5344CB8AC3E}">
        <p14:creationId xmlns:p14="http://schemas.microsoft.com/office/powerpoint/2010/main" val="3625832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8A96ED-8F13-2079-EABE-55AF96733850}"/>
              </a:ext>
            </a:extLst>
          </p:cNvPr>
          <p:cNvPicPr>
            <a:picLocks noChangeAspect="1"/>
          </p:cNvPicPr>
          <p:nvPr/>
        </p:nvPicPr>
        <p:blipFill rotWithShape="1">
          <a:blip r:embed="rId2"/>
          <a:srcRect l="25124" t="25525" r="28289"/>
          <a:stretch/>
        </p:blipFill>
        <p:spPr>
          <a:xfrm>
            <a:off x="461912" y="-125565"/>
            <a:ext cx="8210747" cy="6973032"/>
          </a:xfrm>
          <a:prstGeom prst="rect">
            <a:avLst/>
          </a:prstGeom>
        </p:spPr>
      </p:pic>
    </p:spTree>
    <p:extLst>
      <p:ext uri="{BB962C8B-B14F-4D97-AF65-F5344CB8AC3E}">
        <p14:creationId xmlns:p14="http://schemas.microsoft.com/office/powerpoint/2010/main" val="1551111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1424F-7FD1-1FBB-E3E6-91D103A4D675}"/>
              </a:ext>
            </a:extLst>
          </p:cNvPr>
          <p:cNvPicPr>
            <a:picLocks noChangeAspect="1"/>
          </p:cNvPicPr>
          <p:nvPr/>
        </p:nvPicPr>
        <p:blipFill rotWithShape="1">
          <a:blip r:embed="rId2"/>
          <a:srcRect l="24130" t="21228" r="29565" b="10435"/>
          <a:stretch/>
        </p:blipFill>
        <p:spPr>
          <a:xfrm>
            <a:off x="311086" y="14370"/>
            <a:ext cx="8597244" cy="6740565"/>
          </a:xfrm>
          <a:prstGeom prst="rect">
            <a:avLst/>
          </a:prstGeom>
        </p:spPr>
      </p:pic>
    </p:spTree>
    <p:extLst>
      <p:ext uri="{BB962C8B-B14F-4D97-AF65-F5344CB8AC3E}">
        <p14:creationId xmlns:p14="http://schemas.microsoft.com/office/powerpoint/2010/main" val="1339835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4DFD958-2E7F-4DE4-AD0F-27704587EA9B}"/>
              </a:ext>
            </a:extLst>
          </p:cNvPr>
          <p:cNvSpPr>
            <a:spLocks noGrp="1" noChangeArrowheads="1"/>
          </p:cNvSpPr>
          <p:nvPr>
            <p:ph type="title"/>
          </p:nvPr>
        </p:nvSpPr>
        <p:spPr>
          <a:xfrm>
            <a:off x="223497" y="369163"/>
            <a:ext cx="9136449" cy="1143000"/>
          </a:xfrm>
        </p:spPr>
        <p:txBody>
          <a:bodyPr>
            <a:normAutofit fontScale="90000"/>
          </a:bodyPr>
          <a:lstStyle/>
          <a:p>
            <a:r>
              <a:rPr lang="en-US" altLang="en-US" sz="4800" b="1" dirty="0">
                <a:latin typeface="Amasis MT Pro Black" panose="02040A04050005020304" pitchFamily="18" charset="0"/>
              </a:rPr>
              <a:t>The “outsiders – the anti-class”</a:t>
            </a:r>
          </a:p>
        </p:txBody>
      </p:sp>
      <p:sp>
        <p:nvSpPr>
          <p:cNvPr id="18435" name="Rectangle 3">
            <a:extLst>
              <a:ext uri="{FF2B5EF4-FFF2-40B4-BE49-F238E27FC236}">
                <a16:creationId xmlns:a16="http://schemas.microsoft.com/office/drawing/2014/main" id="{48BAD99D-BCBB-4AB0-94E0-ADA8CC2F11BE}"/>
              </a:ext>
            </a:extLst>
          </p:cNvPr>
          <p:cNvSpPr>
            <a:spLocks noGrp="1" noChangeArrowheads="1"/>
          </p:cNvSpPr>
          <p:nvPr>
            <p:ph type="body" idx="1"/>
          </p:nvPr>
        </p:nvSpPr>
        <p:spPr>
          <a:xfrm>
            <a:off x="665825" y="1628282"/>
            <a:ext cx="8578712" cy="2438400"/>
          </a:xfrm>
        </p:spPr>
        <p:txBody>
          <a:bodyPr/>
          <a:lstStyle/>
          <a:p>
            <a:pPr marL="53975" indent="-53975">
              <a:buFontTx/>
              <a:buNone/>
            </a:pPr>
            <a:r>
              <a:rPr lang="en-US" altLang="en-US" sz="2800" b="1" dirty="0"/>
              <a:t>Almost 20% of Black people will never have a good job, and will be marginalized, criminalized, and liquidated.  The system has no future for this class.</a:t>
            </a:r>
          </a:p>
        </p:txBody>
      </p:sp>
      <p:pic>
        <p:nvPicPr>
          <p:cNvPr id="18437" name="Picture 5">
            <a:extLst>
              <a:ext uri="{FF2B5EF4-FFF2-40B4-BE49-F238E27FC236}">
                <a16:creationId xmlns:a16="http://schemas.microsoft.com/office/drawing/2014/main" id="{F532E30D-070C-40EE-AB3B-3DAFD9989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2" y="3581400"/>
            <a:ext cx="2583402" cy="310008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a:extLst>
              <a:ext uri="{FF2B5EF4-FFF2-40B4-BE49-F238E27FC236}">
                <a16:creationId xmlns:a16="http://schemas.microsoft.com/office/drawing/2014/main" id="{B73A8FC7-9CD4-4132-86A2-491EB5096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838" y="3581400"/>
            <a:ext cx="5105400" cy="31353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FF664-3EFB-F925-BA42-0459094EAE86}"/>
              </a:ext>
            </a:extLst>
          </p:cNvPr>
          <p:cNvPicPr>
            <a:picLocks noChangeAspect="1"/>
          </p:cNvPicPr>
          <p:nvPr/>
        </p:nvPicPr>
        <p:blipFill rotWithShape="1">
          <a:blip r:embed="rId2"/>
          <a:srcRect l="24725" t="24931" r="32004" b="9384"/>
          <a:stretch/>
        </p:blipFill>
        <p:spPr>
          <a:xfrm>
            <a:off x="537455" y="248574"/>
            <a:ext cx="8069089" cy="6507331"/>
          </a:xfrm>
          <a:prstGeom prst="rect">
            <a:avLst/>
          </a:prstGeom>
        </p:spPr>
      </p:pic>
    </p:spTree>
    <p:extLst>
      <p:ext uri="{BB962C8B-B14F-4D97-AF65-F5344CB8AC3E}">
        <p14:creationId xmlns:p14="http://schemas.microsoft.com/office/powerpoint/2010/main" val="3488264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F3AC3-D312-EE29-226C-FE6D8D690391}"/>
              </a:ext>
            </a:extLst>
          </p:cNvPr>
          <p:cNvPicPr>
            <a:picLocks noChangeAspect="1"/>
          </p:cNvPicPr>
          <p:nvPr/>
        </p:nvPicPr>
        <p:blipFill rotWithShape="1">
          <a:blip r:embed="rId2"/>
          <a:srcRect l="25570" t="36011" r="31913"/>
          <a:stretch/>
        </p:blipFill>
        <p:spPr>
          <a:xfrm>
            <a:off x="386499" y="82553"/>
            <a:ext cx="8323868" cy="6655212"/>
          </a:xfrm>
          <a:prstGeom prst="rect">
            <a:avLst/>
          </a:prstGeom>
        </p:spPr>
      </p:pic>
    </p:spTree>
    <p:extLst>
      <p:ext uri="{BB962C8B-B14F-4D97-AF65-F5344CB8AC3E}">
        <p14:creationId xmlns:p14="http://schemas.microsoft.com/office/powerpoint/2010/main" val="1585597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8D58BA-5E80-4C4C-BE6A-510F480E289E}"/>
              </a:ext>
            </a:extLst>
          </p:cNvPr>
          <p:cNvSpPr>
            <a:spLocks noGrp="1"/>
          </p:cNvSpPr>
          <p:nvPr>
            <p:ph type="dt" sz="half" idx="10"/>
          </p:nvPr>
        </p:nvSpPr>
        <p:spPr/>
        <p:txBody>
          <a:bodyPr/>
          <a:lstStyle/>
          <a:p>
            <a:r>
              <a:rPr lang="en-US" altLang="en-US"/>
              <a:t>September 11, 2007</a:t>
            </a:r>
          </a:p>
        </p:txBody>
      </p:sp>
      <p:sp>
        <p:nvSpPr>
          <p:cNvPr id="14338" name="Rectangle 2">
            <a:extLst>
              <a:ext uri="{FF2B5EF4-FFF2-40B4-BE49-F238E27FC236}">
                <a16:creationId xmlns:a16="http://schemas.microsoft.com/office/drawing/2014/main" id="{C8FE721D-FEA9-4721-B80D-7A9C91B9D598}"/>
              </a:ext>
            </a:extLst>
          </p:cNvPr>
          <p:cNvSpPr>
            <a:spLocks noGrp="1" noChangeArrowheads="1"/>
          </p:cNvSpPr>
          <p:nvPr>
            <p:ph type="title"/>
          </p:nvPr>
        </p:nvSpPr>
        <p:spPr>
          <a:xfrm>
            <a:off x="0" y="274638"/>
            <a:ext cx="9144000" cy="1143000"/>
          </a:xfrm>
        </p:spPr>
        <p:txBody>
          <a:bodyPr>
            <a:normAutofit fontScale="90000"/>
          </a:bodyPr>
          <a:lstStyle/>
          <a:p>
            <a:r>
              <a:rPr lang="en-US" altLang="en-US" sz="2800" b="1" dirty="0"/>
              <a:t>History of class and class struggle:</a:t>
            </a:r>
            <a:r>
              <a:rPr lang="en-US" altLang="en-US" sz="4000" b="1" dirty="0"/>
              <a:t> </a:t>
            </a:r>
            <a:br>
              <a:rPr lang="en-US" altLang="en-US" sz="4000" b="1" dirty="0"/>
            </a:br>
            <a:r>
              <a:rPr lang="en-US" altLang="en-US" sz="4000" b="1" dirty="0"/>
              <a:t>Social Class and Black People 2023</a:t>
            </a:r>
          </a:p>
        </p:txBody>
      </p:sp>
      <p:sp>
        <p:nvSpPr>
          <p:cNvPr id="14339" name="Rectangle 3">
            <a:extLst>
              <a:ext uri="{FF2B5EF4-FFF2-40B4-BE49-F238E27FC236}">
                <a16:creationId xmlns:a16="http://schemas.microsoft.com/office/drawing/2014/main" id="{4997021B-9E86-4BAC-B2DF-D197F4E0C952}"/>
              </a:ext>
            </a:extLst>
          </p:cNvPr>
          <p:cNvSpPr>
            <a:spLocks noGrp="1" noChangeArrowheads="1"/>
          </p:cNvSpPr>
          <p:nvPr>
            <p:ph type="body" idx="1"/>
          </p:nvPr>
        </p:nvSpPr>
        <p:spPr/>
        <p:txBody>
          <a:bodyPr/>
          <a:lstStyle/>
          <a:p>
            <a:pPr>
              <a:buFontTx/>
              <a:buNone/>
            </a:pPr>
            <a:r>
              <a:rPr lang="en-US" altLang="en-US" sz="2800" b="1" u="sng"/>
              <a:t>The Black capitalist class</a:t>
            </a:r>
            <a:r>
              <a:rPr lang="en-US" altLang="en-US" sz="2800" b="1"/>
              <a:t>:  main income from ownership, especially stocks</a:t>
            </a:r>
          </a:p>
          <a:p>
            <a:pPr>
              <a:buFontTx/>
              <a:buNone/>
            </a:pPr>
            <a:r>
              <a:rPr lang="en-US" altLang="en-US" sz="2800" b="1" u="sng"/>
              <a:t>The Black middle class</a:t>
            </a:r>
            <a:r>
              <a:rPr lang="en-US" altLang="en-US" sz="2800" b="1"/>
              <a:t>:  main income from professional jobs and family businesses</a:t>
            </a:r>
          </a:p>
          <a:p>
            <a:pPr>
              <a:buFontTx/>
              <a:buNone/>
            </a:pPr>
            <a:r>
              <a:rPr lang="en-US" altLang="en-US" sz="2800" b="1" u="sng"/>
              <a:t>The Black working class</a:t>
            </a:r>
            <a:r>
              <a:rPr lang="en-US" altLang="en-US" sz="2800" b="1"/>
              <a:t>: main income from jobs with little freedom of decision making</a:t>
            </a:r>
          </a:p>
          <a:p>
            <a:pPr>
              <a:buFontTx/>
              <a:buNone/>
            </a:pPr>
            <a:r>
              <a:rPr lang="en-US" altLang="en-US" sz="2800" b="1" u="sng"/>
              <a:t>The Black anti-class</a:t>
            </a:r>
            <a:r>
              <a:rPr lang="en-US" altLang="en-US" sz="2800" b="1"/>
              <a:t>: main income insecure from government and underground economy</a:t>
            </a:r>
          </a:p>
        </p:txBody>
      </p:sp>
    </p:spTree>
    <p:extLst>
      <p:ext uri="{BB962C8B-B14F-4D97-AF65-F5344CB8AC3E}">
        <p14:creationId xmlns:p14="http://schemas.microsoft.com/office/powerpoint/2010/main" val="2044007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901FB444-6E8B-4767-B8F7-693468849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65" y="155141"/>
            <a:ext cx="8843270" cy="4642717"/>
          </a:xfrm>
          <a:prstGeom prst="rect">
            <a:avLst/>
          </a:prstGeom>
        </p:spPr>
      </p:pic>
      <p:pic>
        <p:nvPicPr>
          <p:cNvPr id="5" name="Picture 4" descr="A black and yellow circle with hands shaking&#10;&#10;Description automatically generated">
            <a:extLst>
              <a:ext uri="{FF2B5EF4-FFF2-40B4-BE49-F238E27FC236}">
                <a16:creationId xmlns:a16="http://schemas.microsoft.com/office/drawing/2014/main" id="{F7E21280-DB1C-4DB8-BD42-F26BBC630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40" y="4946342"/>
            <a:ext cx="1905000" cy="1905000"/>
          </a:xfrm>
          <a:prstGeom prst="rect">
            <a:avLst/>
          </a:prstGeom>
        </p:spPr>
      </p:pic>
      <p:pic>
        <p:nvPicPr>
          <p:cNvPr id="7" name="Picture 6" descr="A yellow and black sign with a hand holding an object&#10;&#10;Description automatically generated">
            <a:extLst>
              <a:ext uri="{FF2B5EF4-FFF2-40B4-BE49-F238E27FC236}">
                <a16:creationId xmlns:a16="http://schemas.microsoft.com/office/drawing/2014/main" id="{395C2DE8-69EE-45D9-BFA0-680E55D75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591" y="4946342"/>
            <a:ext cx="3707261" cy="1836198"/>
          </a:xfrm>
          <a:prstGeom prst="rect">
            <a:avLst/>
          </a:prstGeom>
        </p:spPr>
      </p:pic>
      <p:pic>
        <p:nvPicPr>
          <p:cNvPr id="9" name="Picture 8" descr="A person wearing glasses and a suit&#10;&#10;Description automatically generated">
            <a:extLst>
              <a:ext uri="{FF2B5EF4-FFF2-40B4-BE49-F238E27FC236}">
                <a16:creationId xmlns:a16="http://schemas.microsoft.com/office/drawing/2014/main" id="{FB29A12E-49B2-4392-A96C-09D486EA4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475" y="4897098"/>
            <a:ext cx="1714253" cy="1928535"/>
          </a:xfrm>
          <a:prstGeom prst="rect">
            <a:avLst/>
          </a:prstGeom>
        </p:spPr>
      </p:pic>
    </p:spTree>
    <p:extLst>
      <p:ext uri="{BB962C8B-B14F-4D97-AF65-F5344CB8AC3E}">
        <p14:creationId xmlns:p14="http://schemas.microsoft.com/office/powerpoint/2010/main" val="117701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on fire with smoke coming out of it&#10;&#10;Description automatically generated">
            <a:extLst>
              <a:ext uri="{FF2B5EF4-FFF2-40B4-BE49-F238E27FC236}">
                <a16:creationId xmlns:a16="http://schemas.microsoft.com/office/drawing/2014/main" id="{C2580C71-6BFE-4214-9F90-3A9CC00CF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82" y="1594897"/>
            <a:ext cx="8804635" cy="4952607"/>
          </a:xfrm>
          <a:prstGeom prst="rect">
            <a:avLst/>
          </a:prstGeom>
        </p:spPr>
      </p:pic>
      <p:sp>
        <p:nvSpPr>
          <p:cNvPr id="4" name="TextBox 3">
            <a:extLst>
              <a:ext uri="{FF2B5EF4-FFF2-40B4-BE49-F238E27FC236}">
                <a16:creationId xmlns:a16="http://schemas.microsoft.com/office/drawing/2014/main" id="{05890902-5369-431D-B5E8-28F64FF46782}"/>
              </a:ext>
            </a:extLst>
          </p:cNvPr>
          <p:cNvSpPr txBox="1"/>
          <p:nvPr/>
        </p:nvSpPr>
        <p:spPr>
          <a:xfrm>
            <a:off x="0" y="310496"/>
            <a:ext cx="9183924" cy="1046440"/>
          </a:xfrm>
          <a:prstGeom prst="rect">
            <a:avLst/>
          </a:prstGeom>
          <a:noFill/>
        </p:spPr>
        <p:txBody>
          <a:bodyPr wrap="none" rtlCol="0">
            <a:spAutoFit/>
          </a:bodyPr>
          <a:lstStyle/>
          <a:p>
            <a:r>
              <a:rPr lang="en-US" sz="6200" dirty="0">
                <a:latin typeface="Amasis MT Pro Black" panose="02040A04050005020304" pitchFamily="18" charset="0"/>
              </a:rPr>
              <a:t>1967 Detroit Rebellion</a:t>
            </a:r>
          </a:p>
        </p:txBody>
      </p:sp>
    </p:spTree>
    <p:extLst>
      <p:ext uri="{BB962C8B-B14F-4D97-AF65-F5344CB8AC3E}">
        <p14:creationId xmlns:p14="http://schemas.microsoft.com/office/powerpoint/2010/main" val="1525772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for a drum show&#10;&#10;Description automatically generated">
            <a:extLst>
              <a:ext uri="{FF2B5EF4-FFF2-40B4-BE49-F238E27FC236}">
                <a16:creationId xmlns:a16="http://schemas.microsoft.com/office/drawing/2014/main" id="{803DFF93-E179-4BD9-A915-80B60A2AB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40" y="1162466"/>
            <a:ext cx="4087900" cy="5375022"/>
          </a:xfrm>
          <a:prstGeom prst="rect">
            <a:avLst/>
          </a:prstGeom>
        </p:spPr>
      </p:pic>
      <p:pic>
        <p:nvPicPr>
          <p:cNvPr id="5" name="Picture 4" descr="A yellow and black poster with a person holding binoculars&#10;&#10;Description automatically generated">
            <a:extLst>
              <a:ext uri="{FF2B5EF4-FFF2-40B4-BE49-F238E27FC236}">
                <a16:creationId xmlns:a16="http://schemas.microsoft.com/office/drawing/2014/main" id="{3D379B30-CD87-4949-914C-CC60BA1E2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65" y="1159498"/>
            <a:ext cx="4192292" cy="5377990"/>
          </a:xfrm>
          <a:prstGeom prst="rect">
            <a:avLst/>
          </a:prstGeom>
        </p:spPr>
      </p:pic>
      <p:sp>
        <p:nvSpPr>
          <p:cNvPr id="6" name="TextBox 5">
            <a:extLst>
              <a:ext uri="{FF2B5EF4-FFF2-40B4-BE49-F238E27FC236}">
                <a16:creationId xmlns:a16="http://schemas.microsoft.com/office/drawing/2014/main" id="{D1DC73D3-ABE5-43B9-BDE4-C17E0607981C}"/>
              </a:ext>
            </a:extLst>
          </p:cNvPr>
          <p:cNvSpPr txBox="1"/>
          <p:nvPr/>
        </p:nvSpPr>
        <p:spPr>
          <a:xfrm>
            <a:off x="0" y="226244"/>
            <a:ext cx="9133141" cy="615553"/>
          </a:xfrm>
          <a:prstGeom prst="rect">
            <a:avLst/>
          </a:prstGeom>
          <a:noFill/>
        </p:spPr>
        <p:txBody>
          <a:bodyPr wrap="none" rtlCol="0">
            <a:spAutoFit/>
          </a:bodyPr>
          <a:lstStyle/>
          <a:p>
            <a:r>
              <a:rPr lang="en-US" sz="3400" dirty="0">
                <a:latin typeface="Amasis MT Pro Black" panose="02040A04050005020304" pitchFamily="18" charset="0"/>
              </a:rPr>
              <a:t>Detroit: Black workers begin to organize</a:t>
            </a:r>
          </a:p>
        </p:txBody>
      </p:sp>
      <p:sp>
        <p:nvSpPr>
          <p:cNvPr id="7" name="TextBox 6">
            <a:extLst>
              <a:ext uri="{FF2B5EF4-FFF2-40B4-BE49-F238E27FC236}">
                <a16:creationId xmlns:a16="http://schemas.microsoft.com/office/drawing/2014/main" id="{363409B8-8B86-4F52-A77D-1AFAEDEEAF09}"/>
              </a:ext>
            </a:extLst>
          </p:cNvPr>
          <p:cNvSpPr txBox="1"/>
          <p:nvPr/>
        </p:nvSpPr>
        <p:spPr>
          <a:xfrm>
            <a:off x="6659819" y="5429492"/>
            <a:ext cx="2198038" cy="1107996"/>
          </a:xfrm>
          <a:prstGeom prst="rect">
            <a:avLst/>
          </a:prstGeom>
          <a:noFill/>
        </p:spPr>
        <p:txBody>
          <a:bodyPr wrap="none" rtlCol="0">
            <a:spAutoFit/>
          </a:bodyPr>
          <a:lstStyle/>
          <a:p>
            <a:r>
              <a:rPr lang="en-US" sz="6600" dirty="0">
                <a:latin typeface="Amasis MT Pro Black" panose="02040A04050005020304" pitchFamily="18" charset="0"/>
              </a:rPr>
              <a:t>1968</a:t>
            </a:r>
          </a:p>
        </p:txBody>
      </p:sp>
    </p:spTree>
    <p:extLst>
      <p:ext uri="{BB962C8B-B14F-4D97-AF65-F5344CB8AC3E}">
        <p14:creationId xmlns:p14="http://schemas.microsoft.com/office/powerpoint/2010/main" val="40706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6A0C3811-18B1-4AE6-B786-68B0EECBE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48" y="174396"/>
            <a:ext cx="4187452" cy="6509208"/>
          </a:xfrm>
          <a:prstGeom prst="rect">
            <a:avLst/>
          </a:prstGeom>
        </p:spPr>
      </p:pic>
      <p:pic>
        <p:nvPicPr>
          <p:cNvPr id="11" name="Picture 10" descr="A book cover with a black background&#10;&#10;Description automatically generated">
            <a:extLst>
              <a:ext uri="{FF2B5EF4-FFF2-40B4-BE49-F238E27FC236}">
                <a16:creationId xmlns:a16="http://schemas.microsoft.com/office/drawing/2014/main" id="{D1648E80-B825-4C59-BAD9-A13C2DA47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275" y="174396"/>
            <a:ext cx="4341642" cy="6509209"/>
          </a:xfrm>
          <a:prstGeom prst="rect">
            <a:avLst/>
          </a:prstGeom>
        </p:spPr>
      </p:pic>
    </p:spTree>
    <p:extLst>
      <p:ext uri="{BB962C8B-B14F-4D97-AF65-F5344CB8AC3E}">
        <p14:creationId xmlns:p14="http://schemas.microsoft.com/office/powerpoint/2010/main" val="1977492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3E1A4A-B8A7-07B6-246E-E92D00BEE90C}"/>
              </a:ext>
            </a:extLst>
          </p:cNvPr>
          <p:cNvSpPr txBox="1"/>
          <p:nvPr/>
        </p:nvSpPr>
        <p:spPr>
          <a:xfrm>
            <a:off x="2126758" y="415917"/>
            <a:ext cx="7017242" cy="2554545"/>
          </a:xfrm>
          <a:prstGeom prst="rect">
            <a:avLst/>
          </a:prstGeom>
          <a:noFill/>
        </p:spPr>
        <p:txBody>
          <a:bodyPr wrap="none" rtlCol="0">
            <a:spAutoFit/>
          </a:bodyPr>
          <a:lstStyle/>
          <a:p>
            <a:pPr marL="257175" indent="-257175">
              <a:buAutoNum type="arabicPeriod"/>
            </a:pPr>
            <a:r>
              <a:rPr lang="en-US" sz="3200" b="1" dirty="0">
                <a:latin typeface="Times New Roman" panose="02020603050405020304" pitchFamily="18" charset="0"/>
                <a:cs typeface="Times New Roman" panose="02020603050405020304" pitchFamily="18" charset="0"/>
              </a:rPr>
              <a:t>What is a social class?</a:t>
            </a:r>
          </a:p>
          <a:p>
            <a:pPr marL="257175" indent="-257175">
              <a:buAutoNum type="arabicPeriod"/>
            </a:pPr>
            <a:r>
              <a:rPr lang="en-US" sz="3200" b="1" dirty="0">
                <a:latin typeface="Times New Roman" panose="02020603050405020304" pitchFamily="18" charset="0"/>
                <a:cs typeface="Times New Roman" panose="02020603050405020304" pitchFamily="18" charset="0"/>
              </a:rPr>
              <a:t>Two approaches to class</a:t>
            </a:r>
          </a:p>
          <a:p>
            <a:pPr marL="257175" indent="-257175">
              <a:buAutoNum type="arabicPeriod"/>
            </a:pPr>
            <a:r>
              <a:rPr lang="en-US" sz="3200" b="1" dirty="0">
                <a:latin typeface="Times New Roman" panose="02020603050405020304" pitchFamily="18" charset="0"/>
                <a:cs typeface="Times New Roman" panose="02020603050405020304" pitchFamily="18" charset="0"/>
              </a:rPr>
              <a:t>Class in Black history</a:t>
            </a:r>
          </a:p>
          <a:p>
            <a:pPr marL="257175" indent="-257175">
              <a:buAutoNum type="arabicPeriod"/>
            </a:pPr>
            <a:r>
              <a:rPr lang="en-US" sz="3200" b="1" dirty="0">
                <a:latin typeface="Times New Roman" panose="02020603050405020304" pitchFamily="18" charset="0"/>
                <a:cs typeface="Times New Roman" panose="02020603050405020304" pitchFamily="18" charset="0"/>
              </a:rPr>
              <a:t>Class structure of Black people today</a:t>
            </a:r>
          </a:p>
          <a:p>
            <a:pPr marL="257175" indent="-257175">
              <a:buAutoNum type="arabicPeriod"/>
            </a:pPr>
            <a:r>
              <a:rPr lang="en-US" sz="3200" b="1" dirty="0">
                <a:latin typeface="Times New Roman" panose="02020603050405020304" pitchFamily="18" charset="0"/>
                <a:cs typeface="Times New Roman" panose="02020603050405020304" pitchFamily="18" charset="0"/>
              </a:rPr>
              <a:t>Class struggle and Black liberation</a:t>
            </a:r>
          </a:p>
        </p:txBody>
      </p:sp>
      <p:pic>
        <p:nvPicPr>
          <p:cNvPr id="4" name="Picture 3" descr="A group of people standing together&#10;&#10;Description automatically generated with medium confidence">
            <a:extLst>
              <a:ext uri="{FF2B5EF4-FFF2-40B4-BE49-F238E27FC236}">
                <a16:creationId xmlns:a16="http://schemas.microsoft.com/office/drawing/2014/main" id="{B1F66F37-D865-3D0B-936A-1F6F56FA491D}"/>
              </a:ext>
            </a:extLst>
          </p:cNvPr>
          <p:cNvPicPr>
            <a:picLocks noChangeAspect="1"/>
          </p:cNvPicPr>
          <p:nvPr/>
        </p:nvPicPr>
        <p:blipFill rotWithShape="1">
          <a:blip r:embed="rId2">
            <a:extLst>
              <a:ext uri="{28A0092B-C50C-407E-A947-70E740481C1C}">
                <a14:useLocalDpi xmlns:a14="http://schemas.microsoft.com/office/drawing/2010/main" val="0"/>
              </a:ext>
            </a:extLst>
          </a:blip>
          <a:srcRect l="16385" r="5048"/>
          <a:stretch/>
        </p:blipFill>
        <p:spPr>
          <a:xfrm>
            <a:off x="3826275" y="3292008"/>
            <a:ext cx="4776187" cy="3419510"/>
          </a:xfrm>
          <a:prstGeom prst="rect">
            <a:avLst/>
          </a:prstGeom>
        </p:spPr>
      </p:pic>
      <p:pic>
        <p:nvPicPr>
          <p:cNvPr id="6" name="Picture 5" descr="A crowd of people&#10;&#10;Description automatically generated with medium confidence">
            <a:extLst>
              <a:ext uri="{FF2B5EF4-FFF2-40B4-BE49-F238E27FC236}">
                <a16:creationId xmlns:a16="http://schemas.microsoft.com/office/drawing/2014/main" id="{2D4E3809-DCE8-0283-ECF3-EFA5DA18F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3" y="3292008"/>
            <a:ext cx="3419510" cy="3419510"/>
          </a:xfrm>
          <a:prstGeom prst="rect">
            <a:avLst/>
          </a:prstGeom>
        </p:spPr>
      </p:pic>
      <p:pic>
        <p:nvPicPr>
          <p:cNvPr id="8" name="Picture 7" descr="A picture containing stone&#10;&#10;Description automatically generated">
            <a:extLst>
              <a:ext uri="{FF2B5EF4-FFF2-40B4-BE49-F238E27FC236}">
                <a16:creationId xmlns:a16="http://schemas.microsoft.com/office/drawing/2014/main" id="{9A395E22-7053-F976-53D5-D8C33C15BE8C}"/>
              </a:ext>
            </a:extLst>
          </p:cNvPr>
          <p:cNvPicPr>
            <a:picLocks noChangeAspect="1"/>
          </p:cNvPicPr>
          <p:nvPr/>
        </p:nvPicPr>
        <p:blipFill rotWithShape="1">
          <a:blip r:embed="rId4">
            <a:extLst>
              <a:ext uri="{28A0092B-C50C-407E-A947-70E740481C1C}">
                <a14:useLocalDpi xmlns:a14="http://schemas.microsoft.com/office/drawing/2010/main" val="0"/>
              </a:ext>
            </a:extLst>
          </a:blip>
          <a:srcRect l="9349" r="9869"/>
          <a:stretch/>
        </p:blipFill>
        <p:spPr>
          <a:xfrm>
            <a:off x="235743" y="225931"/>
            <a:ext cx="1757779" cy="2934518"/>
          </a:xfrm>
          <a:prstGeom prst="rect">
            <a:avLst/>
          </a:prstGeom>
        </p:spPr>
      </p:pic>
    </p:spTree>
    <p:extLst>
      <p:ext uri="{BB962C8B-B14F-4D97-AF65-F5344CB8AC3E}">
        <p14:creationId xmlns:p14="http://schemas.microsoft.com/office/powerpoint/2010/main" val="769519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group of people protesting&#10;&#10;Description automatically generated">
            <a:extLst>
              <a:ext uri="{FF2B5EF4-FFF2-40B4-BE49-F238E27FC236}">
                <a16:creationId xmlns:a16="http://schemas.microsoft.com/office/drawing/2014/main" id="{226FF62A-2B7D-492C-AAEB-5B0E6C8C6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9" y="0"/>
            <a:ext cx="9035982" cy="6587231"/>
          </a:xfrm>
          <a:prstGeom prst="rect">
            <a:avLst/>
          </a:prstGeom>
        </p:spPr>
      </p:pic>
    </p:spTree>
    <p:extLst>
      <p:ext uri="{BB962C8B-B14F-4D97-AF65-F5344CB8AC3E}">
        <p14:creationId xmlns:p14="http://schemas.microsoft.com/office/powerpoint/2010/main" val="1607969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ECA05-4F07-4D51-8B1B-6FC450D39E5A}"/>
              </a:ext>
            </a:extLst>
          </p:cNvPr>
          <p:cNvPicPr>
            <a:picLocks noChangeAspect="1"/>
          </p:cNvPicPr>
          <p:nvPr/>
        </p:nvPicPr>
        <p:blipFill rotWithShape="1">
          <a:blip r:embed="rId2"/>
          <a:srcRect l="30008" t="19589" r="43432" b="7824"/>
          <a:stretch/>
        </p:blipFill>
        <p:spPr>
          <a:xfrm>
            <a:off x="5328570" y="1058703"/>
            <a:ext cx="3757315" cy="5508511"/>
          </a:xfrm>
          <a:prstGeom prst="rect">
            <a:avLst/>
          </a:prstGeom>
        </p:spPr>
      </p:pic>
      <p:sp>
        <p:nvSpPr>
          <p:cNvPr id="7" name="TextBox 6">
            <a:extLst>
              <a:ext uri="{FF2B5EF4-FFF2-40B4-BE49-F238E27FC236}">
                <a16:creationId xmlns:a16="http://schemas.microsoft.com/office/drawing/2014/main" id="{DA055D73-1AFF-49A3-B5B4-0005A413F438}"/>
              </a:ext>
            </a:extLst>
          </p:cNvPr>
          <p:cNvSpPr txBox="1"/>
          <p:nvPr/>
        </p:nvSpPr>
        <p:spPr>
          <a:xfrm>
            <a:off x="0" y="3626813"/>
            <a:ext cx="5247030" cy="1892826"/>
          </a:xfrm>
          <a:prstGeom prst="rect">
            <a:avLst/>
          </a:prstGeom>
          <a:noFill/>
        </p:spPr>
        <p:txBody>
          <a:bodyPr wrap="square">
            <a:spAutoFit/>
          </a:bodyPr>
          <a:lstStyle/>
          <a:p>
            <a:endParaRPr lang="en-US" sz="2100" b="1" dirty="0"/>
          </a:p>
          <a:p>
            <a:r>
              <a:rPr lang="en-US" sz="3200" b="1" dirty="0">
                <a:latin typeface="Times New Roman" panose="02020603050405020304" pitchFamily="18" charset="0"/>
                <a:cs typeface="Times New Roman" panose="02020603050405020304" pitchFamily="18" charset="0"/>
              </a:rPr>
              <a:t>“You show me a Capitalist, I’ll show you a bloodsucker.”</a:t>
            </a:r>
          </a:p>
          <a:p>
            <a:r>
              <a:rPr lang="en-US" sz="3200" b="1" dirty="0">
                <a:latin typeface="Times New Roman" panose="02020603050405020304" pitchFamily="18" charset="0"/>
                <a:cs typeface="Times New Roman" panose="02020603050405020304" pitchFamily="18" charset="0"/>
              </a:rPr>
              <a:t>Malcolm X</a:t>
            </a:r>
          </a:p>
        </p:txBody>
      </p:sp>
      <p:sp>
        <p:nvSpPr>
          <p:cNvPr id="2" name="TextBox 1">
            <a:extLst>
              <a:ext uri="{FF2B5EF4-FFF2-40B4-BE49-F238E27FC236}">
                <a16:creationId xmlns:a16="http://schemas.microsoft.com/office/drawing/2014/main" id="{66F82D88-DB19-401E-9E86-FD1E1DF11C5D}"/>
              </a:ext>
            </a:extLst>
          </p:cNvPr>
          <p:cNvSpPr txBox="1"/>
          <p:nvPr/>
        </p:nvSpPr>
        <p:spPr>
          <a:xfrm>
            <a:off x="0" y="154304"/>
            <a:ext cx="9085885" cy="615553"/>
          </a:xfrm>
          <a:prstGeom prst="rect">
            <a:avLst/>
          </a:prstGeom>
          <a:noFill/>
        </p:spPr>
        <p:txBody>
          <a:bodyPr wrap="none" rtlCol="0">
            <a:spAutoFit/>
          </a:bodyPr>
          <a:lstStyle/>
          <a:p>
            <a:r>
              <a:rPr lang="en-US" sz="3400" dirty="0">
                <a:latin typeface="Amasis MT Pro Black" panose="02040A04050005020304" pitchFamily="18" charset="0"/>
              </a:rPr>
              <a:t>Black Liberation is the key to revolution</a:t>
            </a:r>
          </a:p>
        </p:txBody>
      </p:sp>
      <p:sp>
        <p:nvSpPr>
          <p:cNvPr id="8" name="TextBox 7">
            <a:extLst>
              <a:ext uri="{FF2B5EF4-FFF2-40B4-BE49-F238E27FC236}">
                <a16:creationId xmlns:a16="http://schemas.microsoft.com/office/drawing/2014/main" id="{290D85CB-B078-4CAD-921B-C043DBF7BB40}"/>
              </a:ext>
            </a:extLst>
          </p:cNvPr>
          <p:cNvSpPr txBox="1"/>
          <p:nvPr/>
        </p:nvSpPr>
        <p:spPr>
          <a:xfrm>
            <a:off x="221943" y="1564710"/>
            <a:ext cx="4643022" cy="2062103"/>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“Labor in a white skin cannot emancipate itself where it is branded in a black skin.”  Karl Marx</a:t>
            </a:r>
          </a:p>
        </p:txBody>
      </p:sp>
    </p:spTree>
    <p:extLst>
      <p:ext uri="{BB962C8B-B14F-4D97-AF65-F5344CB8AC3E}">
        <p14:creationId xmlns:p14="http://schemas.microsoft.com/office/powerpoint/2010/main" val="2712289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8EDD1-3D4F-4073-AABD-2A4BD0F31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1" y="188771"/>
            <a:ext cx="8826796" cy="1056816"/>
          </a:xfrm>
          <a:prstGeom prst="rect">
            <a:avLst/>
          </a:prstGeom>
        </p:spPr>
      </p:pic>
      <p:pic>
        <p:nvPicPr>
          <p:cNvPr id="5" name="Picture 4" descr="A yellow and black sign with a fist&#10;&#10;Description automatically generated">
            <a:extLst>
              <a:ext uri="{FF2B5EF4-FFF2-40B4-BE49-F238E27FC236}">
                <a16:creationId xmlns:a16="http://schemas.microsoft.com/office/drawing/2014/main" id="{B1EEB9C1-B2C0-4674-9D28-3B6D78BEC0C3}"/>
              </a:ext>
            </a:extLst>
          </p:cNvPr>
          <p:cNvPicPr>
            <a:picLocks noChangeAspect="1"/>
          </p:cNvPicPr>
          <p:nvPr/>
        </p:nvPicPr>
        <p:blipFill rotWithShape="1">
          <a:blip r:embed="rId3">
            <a:extLst>
              <a:ext uri="{28A0092B-C50C-407E-A947-70E740481C1C}">
                <a14:useLocalDpi xmlns:a14="http://schemas.microsoft.com/office/drawing/2010/main" val="0"/>
              </a:ext>
            </a:extLst>
          </a:blip>
          <a:srcRect r="3536"/>
          <a:stretch/>
        </p:blipFill>
        <p:spPr>
          <a:xfrm>
            <a:off x="165324" y="1311560"/>
            <a:ext cx="7236386" cy="3732773"/>
          </a:xfrm>
          <a:prstGeom prst="rect">
            <a:avLst/>
          </a:prstGeom>
        </p:spPr>
      </p:pic>
      <p:pic>
        <p:nvPicPr>
          <p:cNvPr id="7" name="Picture 6" descr="A black and white image of a person with his hand up&#10;&#10;Description automatically generated">
            <a:extLst>
              <a:ext uri="{FF2B5EF4-FFF2-40B4-BE49-F238E27FC236}">
                <a16:creationId xmlns:a16="http://schemas.microsoft.com/office/drawing/2014/main" id="{805FEEE7-3DCA-4ADB-9069-AB4E4F56CC86}"/>
              </a:ext>
            </a:extLst>
          </p:cNvPr>
          <p:cNvPicPr>
            <a:picLocks noChangeAspect="1"/>
          </p:cNvPicPr>
          <p:nvPr/>
        </p:nvPicPr>
        <p:blipFill rotWithShape="1">
          <a:blip r:embed="rId4">
            <a:extLst>
              <a:ext uri="{28A0092B-C50C-407E-A947-70E740481C1C}">
                <a14:useLocalDpi xmlns:a14="http://schemas.microsoft.com/office/drawing/2010/main" val="0"/>
              </a:ext>
            </a:extLst>
          </a:blip>
          <a:srcRect l="4478" r="34107" b="24668"/>
          <a:stretch/>
        </p:blipFill>
        <p:spPr>
          <a:xfrm>
            <a:off x="7595763" y="2085992"/>
            <a:ext cx="1347401" cy="2350566"/>
          </a:xfrm>
          <a:prstGeom prst="rect">
            <a:avLst/>
          </a:prstGeom>
        </p:spPr>
      </p:pic>
      <p:pic>
        <p:nvPicPr>
          <p:cNvPr id="9" name="Picture 8" descr="A sign with a person in a suit&#10;&#10;Description automatically generated">
            <a:extLst>
              <a:ext uri="{FF2B5EF4-FFF2-40B4-BE49-F238E27FC236}">
                <a16:creationId xmlns:a16="http://schemas.microsoft.com/office/drawing/2014/main" id="{242068F2-875B-454F-979D-4CD87420E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83" y="5139275"/>
            <a:ext cx="4378145" cy="1681111"/>
          </a:xfrm>
          <a:prstGeom prst="rect">
            <a:avLst/>
          </a:prstGeom>
        </p:spPr>
      </p:pic>
      <p:pic>
        <p:nvPicPr>
          <p:cNvPr id="11" name="Picture 10" descr="A person with a beard and glasses&#10;&#10;Description automatically generated">
            <a:extLst>
              <a:ext uri="{FF2B5EF4-FFF2-40B4-BE49-F238E27FC236}">
                <a16:creationId xmlns:a16="http://schemas.microsoft.com/office/drawing/2014/main" id="{BACA6A2D-8DBD-4EDD-BEC9-33E9B7B245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909" y="5086442"/>
            <a:ext cx="2676525" cy="1704975"/>
          </a:xfrm>
          <a:prstGeom prst="rect">
            <a:avLst/>
          </a:prstGeom>
        </p:spPr>
      </p:pic>
      <p:sp>
        <p:nvSpPr>
          <p:cNvPr id="2" name="TextBox 1">
            <a:extLst>
              <a:ext uri="{FF2B5EF4-FFF2-40B4-BE49-F238E27FC236}">
                <a16:creationId xmlns:a16="http://schemas.microsoft.com/office/drawing/2014/main" id="{1100F0EA-9066-4F87-B185-05A856D1CB91}"/>
              </a:ext>
            </a:extLst>
          </p:cNvPr>
          <p:cNvSpPr txBox="1"/>
          <p:nvPr/>
        </p:nvSpPr>
        <p:spPr>
          <a:xfrm>
            <a:off x="7326608" y="4490598"/>
            <a:ext cx="1885709" cy="677108"/>
          </a:xfrm>
          <a:prstGeom prst="rect">
            <a:avLst/>
          </a:prstGeom>
          <a:noFill/>
        </p:spPr>
        <p:txBody>
          <a:bodyPr wrap="none" rtlCol="0">
            <a:spAutoFit/>
          </a:bodyPr>
          <a:lstStyle/>
          <a:p>
            <a:r>
              <a:rPr lang="en-US" sz="3800" dirty="0">
                <a:latin typeface="Amasis MT Pro Black" panose="02040A04050005020304" pitchFamily="18" charset="0"/>
              </a:rPr>
              <a:t>Power!</a:t>
            </a:r>
          </a:p>
        </p:txBody>
      </p:sp>
    </p:spTree>
    <p:extLst>
      <p:ext uri="{BB962C8B-B14F-4D97-AF65-F5344CB8AC3E}">
        <p14:creationId xmlns:p14="http://schemas.microsoft.com/office/powerpoint/2010/main" val="897939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1356DE-B3B0-4024-8511-7C34ACB3A9AF}"/>
              </a:ext>
            </a:extLst>
          </p:cNvPr>
          <p:cNvSpPr txBox="1"/>
          <p:nvPr/>
        </p:nvSpPr>
        <p:spPr>
          <a:xfrm>
            <a:off x="413650" y="38585"/>
            <a:ext cx="8316700" cy="3254737"/>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Summary</a:t>
            </a:r>
          </a:p>
          <a:p>
            <a:pPr marL="257175" indent="-257175">
              <a:buAutoNum type="arabicPeriod"/>
            </a:pPr>
            <a:r>
              <a:rPr lang="en-US" sz="2850" dirty="0">
                <a:latin typeface="Times New Roman" panose="02020603050405020304" pitchFamily="18" charset="0"/>
                <a:cs typeface="Times New Roman" panose="02020603050405020304" pitchFamily="18" charset="0"/>
              </a:rPr>
              <a:t>Every society is made up of a class structure</a:t>
            </a:r>
          </a:p>
          <a:p>
            <a:pPr marL="257175" indent="-257175">
              <a:buAutoNum type="arabicPeriod"/>
            </a:pPr>
            <a:r>
              <a:rPr lang="en-US" sz="2850" dirty="0">
                <a:latin typeface="Times New Roman" panose="02020603050405020304" pitchFamily="18" charset="0"/>
                <a:cs typeface="Times New Roman" panose="02020603050405020304" pitchFamily="18" charset="0"/>
              </a:rPr>
              <a:t>This is both by stratification and political economy </a:t>
            </a:r>
          </a:p>
          <a:p>
            <a:pPr marL="257175" indent="-257175">
              <a:buAutoNum type="arabicPeriod"/>
            </a:pPr>
            <a:r>
              <a:rPr lang="en-US" sz="2850" dirty="0">
                <a:latin typeface="Times New Roman" panose="02020603050405020304" pitchFamily="18" charset="0"/>
                <a:cs typeface="Times New Roman" panose="02020603050405020304" pitchFamily="18" charset="0"/>
              </a:rPr>
              <a:t>The majority of Black people are in the working class</a:t>
            </a:r>
          </a:p>
          <a:p>
            <a:pPr marL="257175" indent="-257175">
              <a:buAutoNum type="arabicPeriod"/>
            </a:pPr>
            <a:r>
              <a:rPr lang="en-US" sz="2850" dirty="0">
                <a:latin typeface="Times New Roman" panose="02020603050405020304" pitchFamily="18" charset="0"/>
                <a:cs typeface="Times New Roman" panose="02020603050405020304" pitchFamily="18" charset="0"/>
              </a:rPr>
              <a:t>Black liberation is a class question</a:t>
            </a:r>
          </a:p>
          <a:p>
            <a:pPr marL="257175" indent="-257175">
              <a:buAutoNum type="arabicPeriod"/>
            </a:pPr>
            <a:r>
              <a:rPr lang="en-US" sz="2850" dirty="0">
                <a:latin typeface="Times New Roman" panose="02020603050405020304" pitchFamily="18" charset="0"/>
                <a:cs typeface="Times New Roman" panose="02020603050405020304" pitchFamily="18" charset="0"/>
              </a:rPr>
              <a:t>Black liberation can not be realized under capitalism</a:t>
            </a:r>
          </a:p>
          <a:p>
            <a:pPr marL="257175" indent="-257175">
              <a:buAutoNum type="arabicPeriod"/>
            </a:pPr>
            <a:endParaRPr lang="en-US" sz="1350" dirty="0"/>
          </a:p>
          <a:p>
            <a:pPr marL="257175" indent="-257175">
              <a:buAutoNum type="arabicPeriod"/>
            </a:pPr>
            <a:endParaRPr lang="en-US" sz="1350" dirty="0"/>
          </a:p>
        </p:txBody>
      </p:sp>
      <p:pic>
        <p:nvPicPr>
          <p:cNvPr id="4" name="Picture 3" descr="A group of people sitting in chairs reading papers&#10;&#10;Description automatically generated">
            <a:extLst>
              <a:ext uri="{FF2B5EF4-FFF2-40B4-BE49-F238E27FC236}">
                <a16:creationId xmlns:a16="http://schemas.microsoft.com/office/drawing/2014/main" id="{BBE40660-69F2-47B4-AC3F-1B7E48159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975" y="3013271"/>
            <a:ext cx="3735469" cy="2801602"/>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33168412-416F-4F7D-B993-5BB58B4D910A}"/>
              </a:ext>
            </a:extLst>
          </p:cNvPr>
          <p:cNvPicPr>
            <a:picLocks noChangeAspect="1"/>
          </p:cNvPicPr>
          <p:nvPr/>
        </p:nvPicPr>
        <p:blipFill rotWithShape="1">
          <a:blip r:embed="rId3">
            <a:extLst>
              <a:ext uri="{28A0092B-C50C-407E-A947-70E740481C1C}">
                <a14:useLocalDpi xmlns:a14="http://schemas.microsoft.com/office/drawing/2010/main" val="0"/>
              </a:ext>
            </a:extLst>
          </a:blip>
          <a:srcRect l="7691" t="15538" r="4660" b="9608"/>
          <a:stretch/>
        </p:blipFill>
        <p:spPr>
          <a:xfrm>
            <a:off x="444556" y="3714607"/>
            <a:ext cx="4377382" cy="2801603"/>
          </a:xfrm>
          <a:prstGeom prst="rect">
            <a:avLst/>
          </a:prstGeom>
        </p:spPr>
      </p:pic>
    </p:spTree>
    <p:extLst>
      <p:ext uri="{BB962C8B-B14F-4D97-AF65-F5344CB8AC3E}">
        <p14:creationId xmlns:p14="http://schemas.microsoft.com/office/powerpoint/2010/main" val="291968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0EA93A-8FC6-5147-654D-9E6E967063C9}"/>
              </a:ext>
            </a:extLst>
          </p:cNvPr>
          <p:cNvSpPr txBox="1"/>
          <p:nvPr/>
        </p:nvSpPr>
        <p:spPr>
          <a:xfrm>
            <a:off x="243616" y="555335"/>
            <a:ext cx="9379778" cy="2708434"/>
          </a:xfrm>
          <a:prstGeom prst="rect">
            <a:avLst/>
          </a:prstGeom>
          <a:noFill/>
        </p:spPr>
        <p:txBody>
          <a:bodyPr wrap="square" rtlCol="0">
            <a:spAutoFit/>
          </a:bodyPr>
          <a:lstStyle/>
          <a:p>
            <a:r>
              <a:rPr lang="en-US" sz="3400" b="1" dirty="0">
                <a:latin typeface="Times New Roman" panose="02020603050405020304" pitchFamily="18" charset="0"/>
                <a:cs typeface="Times New Roman" panose="02020603050405020304" pitchFamily="18" charset="0"/>
              </a:rPr>
              <a:t>Class is the way a society is organized.  </a:t>
            </a:r>
          </a:p>
          <a:p>
            <a:r>
              <a:rPr lang="en-US" sz="3400" b="1" dirty="0">
                <a:latin typeface="Times New Roman" panose="02020603050405020304" pitchFamily="18" charset="0"/>
                <a:cs typeface="Times New Roman" panose="02020603050405020304" pitchFamily="18" charset="0"/>
              </a:rPr>
              <a:t>Everyone has a class position.</a:t>
            </a:r>
          </a:p>
          <a:p>
            <a:r>
              <a:rPr lang="en-US" sz="3400" b="1" dirty="0">
                <a:latin typeface="Times New Roman" panose="02020603050405020304" pitchFamily="18" charset="0"/>
                <a:cs typeface="Times New Roman" panose="02020603050405020304" pitchFamily="18" charset="0"/>
              </a:rPr>
              <a:t>Not everyone understands their class position</a:t>
            </a:r>
          </a:p>
          <a:p>
            <a:r>
              <a:rPr lang="en-US" sz="3400" b="1" dirty="0">
                <a:latin typeface="Times New Roman" panose="02020603050405020304" pitchFamily="18" charset="0"/>
                <a:cs typeface="Times New Roman" panose="02020603050405020304" pitchFamily="18" charset="0"/>
              </a:rPr>
              <a:t>Some people have false consciousness.</a:t>
            </a:r>
          </a:p>
          <a:p>
            <a:r>
              <a:rPr lang="en-US" sz="3400" b="1" dirty="0">
                <a:latin typeface="Times New Roman" panose="02020603050405020304" pitchFamily="18" charset="0"/>
                <a:cs typeface="Times New Roman" panose="02020603050405020304" pitchFamily="18" charset="0"/>
              </a:rPr>
              <a:t>Class consciousness is needed for social change</a:t>
            </a:r>
          </a:p>
        </p:txBody>
      </p:sp>
      <p:pic>
        <p:nvPicPr>
          <p:cNvPr id="4" name="Picture 3" descr="A picture containing text&#10;&#10;Description automatically generated">
            <a:extLst>
              <a:ext uri="{FF2B5EF4-FFF2-40B4-BE49-F238E27FC236}">
                <a16:creationId xmlns:a16="http://schemas.microsoft.com/office/drawing/2014/main" id="{9963BEE4-E1AE-030F-6E31-DD51B667F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1" y="3407550"/>
            <a:ext cx="2469293" cy="3292390"/>
          </a:xfrm>
          <a:prstGeom prst="rect">
            <a:avLst/>
          </a:prstGeom>
        </p:spPr>
      </p:pic>
      <p:pic>
        <p:nvPicPr>
          <p:cNvPr id="6" name="Picture 5" descr="Text&#10;&#10;Description automatically generated">
            <a:extLst>
              <a:ext uri="{FF2B5EF4-FFF2-40B4-BE49-F238E27FC236}">
                <a16:creationId xmlns:a16="http://schemas.microsoft.com/office/drawing/2014/main" id="{32CD110E-4B4C-EC97-A065-A68C5455E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202" y="3446024"/>
            <a:ext cx="1962264" cy="329238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B4276F-4A10-8755-0863-AD4A3FD7AAEB}"/>
              </a:ext>
            </a:extLst>
          </p:cNvPr>
          <p:cNvPicPr>
            <a:picLocks noChangeAspect="1"/>
          </p:cNvPicPr>
          <p:nvPr/>
        </p:nvPicPr>
        <p:blipFill rotWithShape="1">
          <a:blip r:embed="rId4">
            <a:extLst>
              <a:ext uri="{28A0092B-C50C-407E-A947-70E740481C1C}">
                <a14:useLocalDpi xmlns:a14="http://schemas.microsoft.com/office/drawing/2010/main" val="0"/>
              </a:ext>
            </a:extLst>
          </a:blip>
          <a:srcRect l="18834" r="18417"/>
          <a:stretch/>
        </p:blipFill>
        <p:spPr>
          <a:xfrm>
            <a:off x="4746898" y="3446024"/>
            <a:ext cx="2065974" cy="3292389"/>
          </a:xfrm>
          <a:prstGeom prst="rect">
            <a:avLst/>
          </a:prstGeom>
        </p:spPr>
      </p:pic>
      <p:pic>
        <p:nvPicPr>
          <p:cNvPr id="10" name="Picture 9" descr="Text&#10;&#10;Description automatically generated">
            <a:extLst>
              <a:ext uri="{FF2B5EF4-FFF2-40B4-BE49-F238E27FC236}">
                <a16:creationId xmlns:a16="http://schemas.microsoft.com/office/drawing/2014/main" id="{39C0631C-C5E2-6BD4-B8AF-47DF39762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304" y="3516566"/>
            <a:ext cx="2089598" cy="3221847"/>
          </a:xfrm>
          <a:prstGeom prst="rect">
            <a:avLst/>
          </a:prstGeom>
        </p:spPr>
      </p:pic>
    </p:spTree>
    <p:extLst>
      <p:ext uri="{BB962C8B-B14F-4D97-AF65-F5344CB8AC3E}">
        <p14:creationId xmlns:p14="http://schemas.microsoft.com/office/powerpoint/2010/main" val="164328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C5C601-CCED-A0F5-0426-A89BFE56D717}"/>
              </a:ext>
            </a:extLst>
          </p:cNvPr>
          <p:cNvSpPr txBox="1"/>
          <p:nvPr/>
        </p:nvSpPr>
        <p:spPr>
          <a:xfrm>
            <a:off x="-21267" y="103472"/>
            <a:ext cx="8972550" cy="3277820"/>
          </a:xfrm>
          <a:prstGeom prst="rect">
            <a:avLst/>
          </a:prstGeom>
          <a:noFill/>
        </p:spPr>
        <p:txBody>
          <a:bodyPr wrap="square">
            <a:spAutoFit/>
          </a:bodyPr>
          <a:lstStyle/>
          <a:p>
            <a:pPr algn="ctr"/>
            <a:r>
              <a:rPr lang="en-US" sz="4950" b="1" dirty="0">
                <a:latin typeface="Times New Roman" panose="02020603050405020304" pitchFamily="18" charset="0"/>
                <a:cs typeface="Times New Roman" panose="02020603050405020304" pitchFamily="18" charset="0"/>
              </a:rPr>
              <a:t>Class is about two aspects of life:</a:t>
            </a:r>
          </a:p>
          <a:p>
            <a:pPr algn="ctr"/>
            <a:r>
              <a:rPr lang="en-US" sz="5400" b="1" dirty="0">
                <a:solidFill>
                  <a:srgbClr val="FF0000"/>
                </a:solidFill>
                <a:latin typeface="Times New Roman" panose="02020603050405020304" pitchFamily="18" charset="0"/>
                <a:cs typeface="Times New Roman" panose="02020603050405020304" pitchFamily="18" charset="0"/>
              </a:rPr>
              <a:t>Quality of life</a:t>
            </a:r>
          </a:p>
          <a:p>
            <a:pPr algn="ctr"/>
            <a:r>
              <a:rPr lang="en-US" sz="5400" b="1" dirty="0">
                <a:solidFill>
                  <a:srgbClr val="FF0000"/>
                </a:solidFill>
                <a:latin typeface="Times New Roman" panose="02020603050405020304" pitchFamily="18" charset="0"/>
                <a:cs typeface="Times New Roman" panose="02020603050405020304" pitchFamily="18" charset="0"/>
              </a:rPr>
              <a:t>Power</a:t>
            </a:r>
          </a:p>
        </p:txBody>
      </p:sp>
      <p:pic>
        <p:nvPicPr>
          <p:cNvPr id="4" name="Picture 3" descr="A pile of money in a pile&#10;&#10;Description automatically generated">
            <a:extLst>
              <a:ext uri="{FF2B5EF4-FFF2-40B4-BE49-F238E27FC236}">
                <a16:creationId xmlns:a16="http://schemas.microsoft.com/office/drawing/2014/main" id="{FBCAC266-43F6-476D-9AAE-72584FF1C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225" y="3479233"/>
            <a:ext cx="4376058" cy="3277820"/>
          </a:xfrm>
          <a:prstGeom prst="rect">
            <a:avLst/>
          </a:prstGeom>
        </p:spPr>
      </p:pic>
      <p:pic>
        <p:nvPicPr>
          <p:cNvPr id="6" name="Picture 5" descr="A hand writing on a white board&#10;&#10;Description automatically generated">
            <a:extLst>
              <a:ext uri="{FF2B5EF4-FFF2-40B4-BE49-F238E27FC236}">
                <a16:creationId xmlns:a16="http://schemas.microsoft.com/office/drawing/2014/main" id="{5BAC04E4-013C-4255-9FA4-815B8288559F}"/>
              </a:ext>
            </a:extLst>
          </p:cNvPr>
          <p:cNvPicPr>
            <a:picLocks noChangeAspect="1"/>
          </p:cNvPicPr>
          <p:nvPr/>
        </p:nvPicPr>
        <p:blipFill rotWithShape="1">
          <a:blip r:embed="rId3">
            <a:extLst>
              <a:ext uri="{28A0092B-C50C-407E-A947-70E740481C1C}">
                <a14:useLocalDpi xmlns:a14="http://schemas.microsoft.com/office/drawing/2010/main" val="0"/>
              </a:ext>
            </a:extLst>
          </a:blip>
          <a:srcRect l="3493" r="2773" b="16758"/>
          <a:stretch/>
        </p:blipFill>
        <p:spPr>
          <a:xfrm>
            <a:off x="192717" y="4273588"/>
            <a:ext cx="4194725" cy="2483465"/>
          </a:xfrm>
          <a:prstGeom prst="rect">
            <a:avLst/>
          </a:prstGeom>
        </p:spPr>
      </p:pic>
      <p:pic>
        <p:nvPicPr>
          <p:cNvPr id="8" name="Picture 7" descr="A black and white pictogram of a person&#10;&#10;Description automatically generated">
            <a:extLst>
              <a:ext uri="{FF2B5EF4-FFF2-40B4-BE49-F238E27FC236}">
                <a16:creationId xmlns:a16="http://schemas.microsoft.com/office/drawing/2014/main" id="{A0C3162E-1F76-4A4C-8AEE-C14605960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52" y="1015885"/>
            <a:ext cx="1358832" cy="3137054"/>
          </a:xfrm>
          <a:prstGeom prst="rect">
            <a:avLst/>
          </a:prstGeom>
        </p:spPr>
      </p:pic>
    </p:spTree>
    <p:extLst>
      <p:ext uri="{BB962C8B-B14F-4D97-AF65-F5344CB8AC3E}">
        <p14:creationId xmlns:p14="http://schemas.microsoft.com/office/powerpoint/2010/main" val="409356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2F766-71B4-066B-2FCA-C852AED447F3}"/>
              </a:ext>
            </a:extLst>
          </p:cNvPr>
          <p:cNvSpPr txBox="1"/>
          <p:nvPr/>
        </p:nvSpPr>
        <p:spPr>
          <a:xfrm flipH="1">
            <a:off x="383716" y="2883946"/>
            <a:ext cx="8986838" cy="320857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Two alternative approaches to class</a:t>
            </a:r>
          </a:p>
          <a:p>
            <a:endParaRPr lang="en-US" sz="1350" b="1" dirty="0"/>
          </a:p>
          <a:p>
            <a:r>
              <a:rPr lang="en-US" sz="2400" b="1" dirty="0"/>
              <a:t>Social Stratification (quality of life)</a:t>
            </a:r>
          </a:p>
          <a:p>
            <a:r>
              <a:rPr lang="en-US" sz="2100" dirty="0"/>
              <a:t>   a. Objective: ranking people by income and/or educational attainment</a:t>
            </a:r>
          </a:p>
          <a:p>
            <a:r>
              <a:rPr lang="en-US" sz="2100" dirty="0"/>
              <a:t>   b. Subjective: ranking people by social status, including occupational prestige</a:t>
            </a:r>
          </a:p>
          <a:p>
            <a:endParaRPr lang="en-US" sz="2100" dirty="0"/>
          </a:p>
          <a:p>
            <a:r>
              <a:rPr lang="en-US" sz="2400" b="1" dirty="0"/>
              <a:t>Political economy (power)</a:t>
            </a:r>
          </a:p>
          <a:p>
            <a:r>
              <a:rPr lang="en-US" sz="2100" dirty="0"/>
              <a:t>   a. Objective: ownership and control of the means of production versus labor</a:t>
            </a:r>
          </a:p>
          <a:p>
            <a:r>
              <a:rPr lang="en-US" sz="2100" dirty="0"/>
              <a:t>   b. Subjective: capitalist production of false consciousness to suppress labor</a:t>
            </a:r>
          </a:p>
        </p:txBody>
      </p:sp>
      <p:pic>
        <p:nvPicPr>
          <p:cNvPr id="4" name="Picture 3" descr="A group of people holding a banner&#10;&#10;Description automatically generated">
            <a:extLst>
              <a:ext uri="{FF2B5EF4-FFF2-40B4-BE49-F238E27FC236}">
                <a16:creationId xmlns:a16="http://schemas.microsoft.com/office/drawing/2014/main" id="{8FCBA986-BC20-4B7A-AD3F-9F617A91CFAE}"/>
              </a:ext>
            </a:extLst>
          </p:cNvPr>
          <p:cNvPicPr>
            <a:picLocks noChangeAspect="1"/>
          </p:cNvPicPr>
          <p:nvPr/>
        </p:nvPicPr>
        <p:blipFill rotWithShape="1">
          <a:blip r:embed="rId2">
            <a:extLst>
              <a:ext uri="{28A0092B-C50C-407E-A947-70E740481C1C}">
                <a14:useLocalDpi xmlns:a14="http://schemas.microsoft.com/office/drawing/2010/main" val="0"/>
              </a:ext>
            </a:extLst>
          </a:blip>
          <a:srcRect l="18972" r="15989"/>
          <a:stretch/>
        </p:blipFill>
        <p:spPr>
          <a:xfrm>
            <a:off x="310717" y="561453"/>
            <a:ext cx="1882067" cy="1925648"/>
          </a:xfrm>
          <a:prstGeom prst="rect">
            <a:avLst/>
          </a:prstGeom>
        </p:spPr>
      </p:pic>
      <p:pic>
        <p:nvPicPr>
          <p:cNvPr id="6" name="Picture 5" descr="A group of people holding signs&#10;&#10;Description automatically generated">
            <a:extLst>
              <a:ext uri="{FF2B5EF4-FFF2-40B4-BE49-F238E27FC236}">
                <a16:creationId xmlns:a16="http://schemas.microsoft.com/office/drawing/2014/main" id="{FCEF8949-FC91-4252-A99D-34E88D5F1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738" y="561453"/>
            <a:ext cx="2912744" cy="1925648"/>
          </a:xfrm>
          <a:prstGeom prst="rect">
            <a:avLst/>
          </a:prstGeom>
        </p:spPr>
      </p:pic>
      <p:pic>
        <p:nvPicPr>
          <p:cNvPr id="8" name="Picture 7" descr="A group of people holding signs&#10;&#10;Description automatically generated">
            <a:extLst>
              <a:ext uri="{FF2B5EF4-FFF2-40B4-BE49-F238E27FC236}">
                <a16:creationId xmlns:a16="http://schemas.microsoft.com/office/drawing/2014/main" id="{31342BA0-9E39-413D-93AD-2953B4B4B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96" y="561455"/>
            <a:ext cx="3438654" cy="1925646"/>
          </a:xfrm>
          <a:prstGeom prst="rect">
            <a:avLst/>
          </a:prstGeom>
        </p:spPr>
      </p:pic>
    </p:spTree>
    <p:extLst>
      <p:ext uri="{BB962C8B-B14F-4D97-AF65-F5344CB8AC3E}">
        <p14:creationId xmlns:p14="http://schemas.microsoft.com/office/powerpoint/2010/main" val="357168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tudying&#10;&#10;Description automatically generated">
            <a:extLst>
              <a:ext uri="{FF2B5EF4-FFF2-40B4-BE49-F238E27FC236}">
                <a16:creationId xmlns:a16="http://schemas.microsoft.com/office/drawing/2014/main" id="{5E05DF6F-44FE-4411-89EB-8E19009D1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03" y="3775949"/>
            <a:ext cx="5147800" cy="2298125"/>
          </a:xfrm>
          <a:prstGeom prst="rect">
            <a:avLst/>
          </a:prstGeom>
        </p:spPr>
      </p:pic>
      <p:sp>
        <p:nvSpPr>
          <p:cNvPr id="2" name="TextBox 1">
            <a:extLst>
              <a:ext uri="{FF2B5EF4-FFF2-40B4-BE49-F238E27FC236}">
                <a16:creationId xmlns:a16="http://schemas.microsoft.com/office/drawing/2014/main" id="{C628E79B-7713-6609-0052-F13018AFDC82}"/>
              </a:ext>
            </a:extLst>
          </p:cNvPr>
          <p:cNvSpPr txBox="1"/>
          <p:nvPr/>
        </p:nvSpPr>
        <p:spPr>
          <a:xfrm>
            <a:off x="310057" y="386237"/>
            <a:ext cx="8740357" cy="3231654"/>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Black Studies approach to class</a:t>
            </a:r>
          </a:p>
          <a:p>
            <a:pPr marL="257175" indent="-257175">
              <a:buAutoNum type="arabicPeriod"/>
            </a:pPr>
            <a:r>
              <a:rPr lang="en-US" sz="2400" b="1" dirty="0">
                <a:latin typeface="Times New Roman" panose="02020603050405020304" pitchFamily="18" charset="0"/>
                <a:cs typeface="Times New Roman" panose="02020603050405020304" pitchFamily="18" charset="0"/>
              </a:rPr>
              <a:t>Use both approaches: stratification and political economy</a:t>
            </a:r>
          </a:p>
          <a:p>
            <a:r>
              <a:rPr lang="en-US" sz="2400" b="1" dirty="0">
                <a:latin typeface="Times New Roman" panose="02020603050405020304" pitchFamily="18" charset="0"/>
                <a:cs typeface="Times New Roman" panose="02020603050405020304" pitchFamily="18" charset="0"/>
              </a:rPr>
              <a:t>2. All studies of class should be based on empirical data</a:t>
            </a:r>
          </a:p>
          <a:p>
            <a:r>
              <a:rPr lang="en-US" sz="2400" b="1" dirty="0">
                <a:latin typeface="Times New Roman" panose="02020603050405020304" pitchFamily="18" charset="0"/>
                <a:cs typeface="Times New Roman" panose="02020603050405020304" pitchFamily="18" charset="0"/>
              </a:rPr>
              <a:t>3. Studies should clarify different classes in the Black community</a:t>
            </a:r>
          </a:p>
          <a:p>
            <a:r>
              <a:rPr lang="en-US" sz="2400" b="1" dirty="0">
                <a:latin typeface="Times New Roman" panose="02020603050405020304" pitchFamily="18" charset="0"/>
                <a:cs typeface="Times New Roman" panose="02020603050405020304" pitchFamily="18" charset="0"/>
              </a:rPr>
              <a:t>4. Studies should clarify differences between Blacks and Whites in the same class</a:t>
            </a:r>
          </a:p>
          <a:p>
            <a:r>
              <a:rPr lang="en-US" sz="2400" b="1" dirty="0">
                <a:latin typeface="Times New Roman" panose="02020603050405020304" pitchFamily="18" charset="0"/>
                <a:cs typeface="Times New Roman" panose="02020603050405020304" pitchFamily="18" charset="0"/>
              </a:rPr>
              <a:t>5. Studies should make comparisons throughout Africa and the African Diaspora</a:t>
            </a:r>
          </a:p>
        </p:txBody>
      </p:sp>
      <p:pic>
        <p:nvPicPr>
          <p:cNvPr id="6" name="Picture 5" descr="A child reading a book while looking at a computer&#10;&#10;Description automatically generated">
            <a:extLst>
              <a:ext uri="{FF2B5EF4-FFF2-40B4-BE49-F238E27FC236}">
                <a16:creationId xmlns:a16="http://schemas.microsoft.com/office/drawing/2014/main" id="{45C0A27E-54CD-4970-A5D1-7296BB20F436}"/>
              </a:ext>
            </a:extLst>
          </p:cNvPr>
          <p:cNvPicPr>
            <a:picLocks noChangeAspect="1"/>
          </p:cNvPicPr>
          <p:nvPr/>
        </p:nvPicPr>
        <p:blipFill rotWithShape="1">
          <a:blip r:embed="rId3">
            <a:extLst>
              <a:ext uri="{28A0092B-C50C-407E-A947-70E740481C1C}">
                <a14:useLocalDpi xmlns:a14="http://schemas.microsoft.com/office/drawing/2010/main" val="0"/>
              </a:ext>
            </a:extLst>
          </a:blip>
          <a:srcRect l="5928" r="11875"/>
          <a:stretch/>
        </p:blipFill>
        <p:spPr>
          <a:xfrm>
            <a:off x="5360203" y="3775949"/>
            <a:ext cx="3592557" cy="2298125"/>
          </a:xfrm>
          <a:prstGeom prst="rect">
            <a:avLst/>
          </a:prstGeom>
        </p:spPr>
      </p:pic>
      <p:sp>
        <p:nvSpPr>
          <p:cNvPr id="7" name="TextBox 6">
            <a:extLst>
              <a:ext uri="{FF2B5EF4-FFF2-40B4-BE49-F238E27FC236}">
                <a16:creationId xmlns:a16="http://schemas.microsoft.com/office/drawing/2014/main" id="{257B6CC2-7A9A-4689-BCC2-0DD5B27FFA7D}"/>
              </a:ext>
            </a:extLst>
          </p:cNvPr>
          <p:cNvSpPr txBox="1"/>
          <p:nvPr/>
        </p:nvSpPr>
        <p:spPr>
          <a:xfrm>
            <a:off x="792247" y="6210153"/>
            <a:ext cx="7775975" cy="523220"/>
          </a:xfrm>
          <a:prstGeom prst="rect">
            <a:avLst/>
          </a:prstGeom>
          <a:noFill/>
        </p:spPr>
        <p:txBody>
          <a:bodyPr wrap="none" rtlCol="0">
            <a:spAutoFit/>
          </a:bodyPr>
          <a:lstStyle/>
          <a:p>
            <a:r>
              <a:rPr lang="en-US" sz="2800" dirty="0">
                <a:solidFill>
                  <a:srgbClr val="FF0000"/>
                </a:solidFill>
                <a:latin typeface="Amasis MT Pro Black" panose="02040A04050005020304" pitchFamily="18" charset="0"/>
              </a:rPr>
              <a:t>Are you in this picture?  We need to study</a:t>
            </a:r>
          </a:p>
        </p:txBody>
      </p:sp>
    </p:spTree>
    <p:extLst>
      <p:ext uri="{BB962C8B-B14F-4D97-AF65-F5344CB8AC3E}">
        <p14:creationId xmlns:p14="http://schemas.microsoft.com/office/powerpoint/2010/main" val="4264876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D21C0E-ABB8-4B9D-BBBC-8F7794B150A4}"/>
              </a:ext>
            </a:extLst>
          </p:cNvPr>
          <p:cNvSpPr txBox="1"/>
          <p:nvPr/>
        </p:nvSpPr>
        <p:spPr>
          <a:xfrm>
            <a:off x="97654" y="177554"/>
            <a:ext cx="9449446" cy="1384995"/>
          </a:xfrm>
          <a:prstGeom prst="rect">
            <a:avLst/>
          </a:prstGeom>
          <a:noFill/>
        </p:spPr>
        <p:txBody>
          <a:bodyPr wrap="none" rtlCol="0">
            <a:spAutoFit/>
          </a:bodyPr>
          <a:lstStyle/>
          <a:p>
            <a:r>
              <a:rPr lang="en-US" sz="4100" dirty="0">
                <a:latin typeface="Amasis MT Pro Black" panose="02040A04050005020304" pitchFamily="18" charset="0"/>
              </a:rPr>
              <a:t>Who benefits from a $15 national </a:t>
            </a:r>
          </a:p>
          <a:p>
            <a:r>
              <a:rPr lang="en-US" sz="4100" dirty="0">
                <a:latin typeface="Amasis MT Pro Black" panose="02040A04050005020304" pitchFamily="18" charset="0"/>
              </a:rPr>
              <a:t>minimum hourly wage increase?</a:t>
            </a:r>
          </a:p>
        </p:txBody>
      </p:sp>
      <p:pic>
        <p:nvPicPr>
          <p:cNvPr id="8" name="Picture 7" descr="A person working at a cash register&#10;&#10;Description automatically generated">
            <a:extLst>
              <a:ext uri="{FF2B5EF4-FFF2-40B4-BE49-F238E27FC236}">
                <a16:creationId xmlns:a16="http://schemas.microsoft.com/office/drawing/2014/main" id="{9BE8F8A4-2223-47AE-8844-057AC335FE33}"/>
              </a:ext>
            </a:extLst>
          </p:cNvPr>
          <p:cNvPicPr>
            <a:picLocks noChangeAspect="1"/>
          </p:cNvPicPr>
          <p:nvPr/>
        </p:nvPicPr>
        <p:blipFill rotWithShape="1">
          <a:blip r:embed="rId2">
            <a:extLst>
              <a:ext uri="{28A0092B-C50C-407E-A947-70E740481C1C}">
                <a14:useLocalDpi xmlns:a14="http://schemas.microsoft.com/office/drawing/2010/main" val="0"/>
              </a:ext>
            </a:extLst>
          </a:blip>
          <a:srcRect r="12085"/>
          <a:stretch/>
        </p:blipFill>
        <p:spPr>
          <a:xfrm>
            <a:off x="4465468" y="1809571"/>
            <a:ext cx="4243083" cy="3238857"/>
          </a:xfrm>
          <a:prstGeom prst="rect">
            <a:avLst/>
          </a:prstGeom>
        </p:spPr>
      </p:pic>
      <p:pic>
        <p:nvPicPr>
          <p:cNvPr id="10" name="Picture 9" descr="A person holding a bag&#10;&#10;Description automatically generated">
            <a:extLst>
              <a:ext uri="{FF2B5EF4-FFF2-40B4-BE49-F238E27FC236}">
                <a16:creationId xmlns:a16="http://schemas.microsoft.com/office/drawing/2014/main" id="{90154338-A0DD-45C1-BB7F-308BFE39E9B3}"/>
              </a:ext>
            </a:extLst>
          </p:cNvPr>
          <p:cNvPicPr>
            <a:picLocks noChangeAspect="1"/>
          </p:cNvPicPr>
          <p:nvPr/>
        </p:nvPicPr>
        <p:blipFill rotWithShape="1">
          <a:blip r:embed="rId3">
            <a:extLst>
              <a:ext uri="{28A0092B-C50C-407E-A947-70E740481C1C}">
                <a14:useLocalDpi xmlns:a14="http://schemas.microsoft.com/office/drawing/2010/main" val="0"/>
              </a:ext>
            </a:extLst>
          </a:blip>
          <a:srcRect r="7731"/>
          <a:stretch/>
        </p:blipFill>
        <p:spPr>
          <a:xfrm>
            <a:off x="211359" y="1809571"/>
            <a:ext cx="4139144" cy="3238856"/>
          </a:xfrm>
          <a:prstGeom prst="rect">
            <a:avLst/>
          </a:prstGeom>
        </p:spPr>
      </p:pic>
      <p:sp>
        <p:nvSpPr>
          <p:cNvPr id="15" name="TextBox 14">
            <a:extLst>
              <a:ext uri="{FF2B5EF4-FFF2-40B4-BE49-F238E27FC236}">
                <a16:creationId xmlns:a16="http://schemas.microsoft.com/office/drawing/2014/main" id="{F64A3416-95CC-4920-818A-42EC71527AF3}"/>
              </a:ext>
            </a:extLst>
          </p:cNvPr>
          <p:cNvSpPr txBox="1"/>
          <p:nvPr/>
        </p:nvSpPr>
        <p:spPr>
          <a:xfrm>
            <a:off x="0" y="5295449"/>
            <a:ext cx="9286042" cy="593304"/>
          </a:xfrm>
          <a:prstGeom prst="rect">
            <a:avLst/>
          </a:prstGeom>
          <a:noFill/>
        </p:spPr>
        <p:txBody>
          <a:bodyPr wrap="square">
            <a:spAutoFit/>
          </a:bodyPr>
          <a:lstStyle/>
          <a:p>
            <a:pPr marL="0" marR="0">
              <a:lnSpc>
                <a:spcPct val="107000"/>
              </a:lnSpc>
              <a:spcBef>
                <a:spcPts val="0"/>
              </a:spcBef>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ne third of all workers and </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47%</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of Black workers.  </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017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21057</TotalTime>
  <Words>1240</Words>
  <Application>Microsoft Office PowerPoint</Application>
  <PresentationFormat>On-screen Show (4:3)</PresentationFormat>
  <Paragraphs>123</Paragraphs>
  <Slides>43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ADLaM Display</vt:lpstr>
      <vt:lpstr>Aharoni</vt:lpstr>
      <vt:lpstr>Amasis MT Pro Black</vt:lpstr>
      <vt:lpstr>Arial</vt:lpstr>
      <vt:lpstr>Calibri</vt:lpstr>
      <vt:lpstr>Calibri Light</vt:lpstr>
      <vt:lpstr>Cooper Black</vt:lpstr>
      <vt:lpstr>Eras Bold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 Weber 1864-1920</vt:lpstr>
      <vt:lpstr>E. Franklin Frazier 1894-1962</vt:lpstr>
      <vt:lpstr>Karl Marx 1818-1883</vt:lpstr>
      <vt:lpstr>W. E. B. Du Bois 1868-1963</vt:lpstr>
      <vt:lpstr>PowerPoint Presentation</vt:lpstr>
      <vt:lpstr>PowerPoint Presentation</vt:lpstr>
      <vt:lpstr>History of class and class struggle: Slavery and capitalism</vt:lpstr>
      <vt:lpstr>History of class and class struggle: Sharecropping and  the National Question</vt:lpstr>
      <vt:lpstr>History of class and class struggle: Black industrial workers and changes in the Black Middle Class</vt:lpstr>
      <vt:lpstr> Social Class and Black People 2023</vt:lpstr>
      <vt:lpstr>The Black capitalist class</vt:lpstr>
      <vt:lpstr>PowerPoint Presentation</vt:lpstr>
      <vt:lpstr>PowerPoint Presentation</vt:lpstr>
      <vt:lpstr>PowerPoint Presentation</vt:lpstr>
      <vt:lpstr>The Black middle class</vt:lpstr>
      <vt:lpstr>PowerPoint Presentation</vt:lpstr>
      <vt:lpstr>PowerPoint Presentation</vt:lpstr>
      <vt:lpstr>Black workers:</vt:lpstr>
      <vt:lpstr>PowerPoint Presentation</vt:lpstr>
      <vt:lpstr>PowerPoint Presentation</vt:lpstr>
      <vt:lpstr>PowerPoint Presentation</vt:lpstr>
      <vt:lpstr>PowerPoint Presentation</vt:lpstr>
      <vt:lpstr>The “outsiders – the anti-class”</vt:lpstr>
      <vt:lpstr>PowerPoint Presentation</vt:lpstr>
      <vt:lpstr>PowerPoint Presentation</vt:lpstr>
      <vt:lpstr>History of class and class struggle:  Social Class and Black People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dc:creator>
  <cp:lastModifiedBy>Williams, Kate</cp:lastModifiedBy>
  <cp:revision>15</cp:revision>
  <cp:lastPrinted>2023-08-30T14:58:58Z</cp:lastPrinted>
  <dcterms:created xsi:type="dcterms:W3CDTF">2022-11-11T15:44:17Z</dcterms:created>
  <dcterms:modified xsi:type="dcterms:W3CDTF">2023-09-02T16:34:19Z</dcterms:modified>
</cp:coreProperties>
</file>