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316" r:id="rId3"/>
    <p:sldId id="317" r:id="rId4"/>
    <p:sldId id="257" r:id="rId5"/>
    <p:sldId id="258" r:id="rId6"/>
    <p:sldId id="259" r:id="rId7"/>
    <p:sldId id="297" r:id="rId8"/>
    <p:sldId id="295" r:id="rId9"/>
    <p:sldId id="292" r:id="rId10"/>
    <p:sldId id="293" r:id="rId11"/>
    <p:sldId id="299" r:id="rId12"/>
    <p:sldId id="270" r:id="rId13"/>
    <p:sldId id="269" r:id="rId14"/>
    <p:sldId id="290" r:id="rId15"/>
    <p:sldId id="296" r:id="rId16"/>
    <p:sldId id="300" r:id="rId17"/>
    <p:sldId id="303" r:id="rId18"/>
    <p:sldId id="307" r:id="rId19"/>
    <p:sldId id="268" r:id="rId20"/>
    <p:sldId id="260" r:id="rId21"/>
    <p:sldId id="264" r:id="rId22"/>
    <p:sldId id="294" r:id="rId23"/>
    <p:sldId id="267" r:id="rId24"/>
    <p:sldId id="266" r:id="rId25"/>
    <p:sldId id="315" r:id="rId26"/>
    <p:sldId id="265" r:id="rId27"/>
    <p:sldId id="301" r:id="rId28"/>
    <p:sldId id="308" r:id="rId29"/>
    <p:sldId id="302" r:id="rId30"/>
    <p:sldId id="309" r:id="rId31"/>
    <p:sldId id="311" r:id="rId32"/>
    <p:sldId id="310" r:id="rId33"/>
    <p:sldId id="312" r:id="rId34"/>
    <p:sldId id="313" r:id="rId35"/>
  </p:sldIdLst>
  <p:sldSz cx="12192000" cy="6858000"/>
  <p:notesSz cx="7102475" cy="9388475"/>
  <p:embeddedFontLst>
    <p:embeddedFont>
      <p:font typeface="Amasis MT Pro Black" panose="02040A04050005020304" pitchFamily="18" charset="0"/>
      <p:bold r:id="rId37"/>
      <p:boldItalic r:id="rId38"/>
    </p:embeddedFont>
    <p:embeddedFont>
      <p:font typeface="Calibri" panose="020F0502020204030204" pitchFamily="34" charset="0"/>
      <p:regular r:id="rId39"/>
      <p:bold r:id="rId40"/>
      <p:italic r:id="rId41"/>
      <p:boldItalic r:id="rId42"/>
    </p:embeddedFont>
    <p:embeddedFont>
      <p:font typeface="Cooper Black" panose="0208090404030B020404" pitchFamily="18" charset="0"/>
      <p:regular r:id="rId43"/>
    </p:embeddedFont>
    <p:embeddedFont>
      <p:font typeface="Economica" panose="020B0604020202020204" charset="0"/>
      <p:regular r:id="rId44"/>
      <p:bold r:id="rId45"/>
      <p:italic r:id="rId46"/>
      <p:boldItalic r:id="rId47"/>
    </p:embeddedFont>
    <p:embeddedFont>
      <p:font typeface="Fjalla One" pitchFamily="2"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jOjtqnujVF7SZ4fRs6UY2/I1pk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60"/>
  </p:normalViewPr>
  <p:slideViewPr>
    <p:cSldViewPr snapToGrid="0">
      <p:cViewPr varScale="1">
        <p:scale>
          <a:sx n="81" d="100"/>
          <a:sy n="81" d="100"/>
        </p:scale>
        <p:origin x="715" y="62"/>
      </p:cViewPr>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82" name="Google Shape;82;p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76" name="Google Shape;176;p1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70" name="Google Shape;170;p1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310" name="Google Shape;310;p1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909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3421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8096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091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65" name="Google Shape;165;p1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16" name="Google Shape;116;p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43" name="Google Shape;143;p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6767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902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60" name="Google Shape;160;p1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53" name="Google Shape;153;p1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48" name="Google Shape;148;p1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7844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752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5085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283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0637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057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82" name="Google Shape;82;p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881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1108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1855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87" name="Google Shape;87;p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94" name="Google Shape;94;p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05" name="Google Shape;105;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2800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961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60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7"/>
          <p:cNvSpPr>
            <a:spLocks noGrp="1"/>
          </p:cNvSpPr>
          <p:nvPr>
            <p:ph type="pic" idx="2"/>
          </p:nvPr>
        </p:nvSpPr>
        <p:spPr>
          <a:xfrm>
            <a:off x="5183188" y="987425"/>
            <a:ext cx="6172200" cy="4873625"/>
          </a:xfrm>
          <a:prstGeom prst="rect">
            <a:avLst/>
          </a:prstGeom>
          <a:noFill/>
          <a:ln>
            <a:noFill/>
          </a:ln>
        </p:spPr>
      </p:sp>
      <p:sp>
        <p:nvSpPr>
          <p:cNvPr id="64" name="Google Shape;64;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hyperlink" Target="https://en.wikipedia.org/wiki/John_Wesley_Gilbert#cite_note-:0-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4747382" y="2313058"/>
            <a:ext cx="35316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i="0" u="none" strike="noStrike" cap="none" dirty="0">
                <a:solidFill>
                  <a:srgbClr val="FF0000"/>
                </a:solidFill>
                <a:latin typeface="Fjalla One"/>
                <a:ea typeface="Fjalla One"/>
                <a:cs typeface="Fjalla One"/>
                <a:sym typeface="Fjalla One"/>
              </a:rPr>
              <a:t>Color</a:t>
            </a:r>
            <a:endParaRPr dirty="0">
              <a:solidFill>
                <a:srgbClr val="FF0000"/>
              </a:solidFill>
              <a:latin typeface="Fjalla One"/>
              <a:ea typeface="Fjalla One"/>
              <a:cs typeface="Fjalla One"/>
              <a:sym typeface="Fjalla One"/>
            </a:endParaRPr>
          </a:p>
        </p:txBody>
      </p:sp>
      <p:sp>
        <p:nvSpPr>
          <p:cNvPr id="2" name="TextBox 1">
            <a:extLst>
              <a:ext uri="{FF2B5EF4-FFF2-40B4-BE49-F238E27FC236}">
                <a16:creationId xmlns:a16="http://schemas.microsoft.com/office/drawing/2014/main" id="{27CF82D6-DA05-4DCA-824D-5A6223BCA43A}"/>
              </a:ext>
            </a:extLst>
          </p:cNvPr>
          <p:cNvSpPr txBox="1"/>
          <p:nvPr/>
        </p:nvSpPr>
        <p:spPr>
          <a:xfrm>
            <a:off x="3400147" y="4216468"/>
            <a:ext cx="4964821" cy="2277547"/>
          </a:xfrm>
          <a:prstGeom prst="rect">
            <a:avLst/>
          </a:prstGeom>
          <a:noFill/>
        </p:spPr>
        <p:txBody>
          <a:bodyPr wrap="none" rtlCol="0">
            <a:spAutoFit/>
          </a:bodyPr>
          <a:lstStyle/>
          <a:p>
            <a:pPr algn="ctr"/>
            <a:r>
              <a:rPr lang="en-US" sz="3200" dirty="0">
                <a:latin typeface="Cooper Black" panose="0208090404030B020404" pitchFamily="18" charset="0"/>
              </a:rPr>
              <a:t>Abdul Alkalimat</a:t>
            </a:r>
          </a:p>
          <a:p>
            <a:pPr algn="ctr"/>
            <a:r>
              <a:rPr lang="en-US" sz="3200" dirty="0">
                <a:latin typeface="Cooper Black" panose="0208090404030B020404" pitchFamily="18" charset="0"/>
              </a:rPr>
              <a:t>IFA: Intro for all</a:t>
            </a:r>
          </a:p>
          <a:p>
            <a:pPr algn="ctr"/>
            <a:r>
              <a:rPr lang="en-US" sz="3200" dirty="0">
                <a:latin typeface="Cooper Black" panose="0208090404030B020404" pitchFamily="18" charset="0"/>
              </a:rPr>
              <a:t>Community Lecture #1</a:t>
            </a:r>
          </a:p>
          <a:p>
            <a:pPr algn="ctr"/>
            <a:r>
              <a:rPr lang="en-US" sz="3200" dirty="0">
                <a:latin typeface="Cooper Black" panose="0208090404030B020404" pitchFamily="18" charset="0"/>
              </a:rPr>
              <a:t>August 26, 2023</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778DC7-486E-4E0E-B8C5-6C35B270A3DB}"/>
              </a:ext>
            </a:extLst>
          </p:cNvPr>
          <p:cNvSpPr txBox="1"/>
          <p:nvPr/>
        </p:nvSpPr>
        <p:spPr>
          <a:xfrm>
            <a:off x="292230" y="736684"/>
            <a:ext cx="4666268" cy="5494196"/>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US" sz="2800" dirty="0">
                <a:latin typeface="Economica"/>
                <a:ea typeface="Economica"/>
                <a:cs typeface="Economica"/>
                <a:sym typeface="Economica"/>
              </a:rPr>
              <a:t>1) A universal classification of groups as being in exclusive and discrete…</a:t>
            </a:r>
          </a:p>
          <a:p>
            <a:pPr marL="0" lvl="0" indent="0" algn="l" rtl="0">
              <a:lnSpc>
                <a:spcPct val="115000"/>
              </a:lnSpc>
              <a:spcBef>
                <a:spcPts val="0"/>
              </a:spcBef>
              <a:spcAft>
                <a:spcPts val="0"/>
              </a:spcAft>
              <a:buClr>
                <a:schemeClr val="dk1"/>
              </a:buClr>
              <a:buSzPts val="1100"/>
              <a:buFont typeface="Arial"/>
              <a:buNone/>
            </a:pPr>
            <a:r>
              <a:rPr lang="en-US" sz="2800" dirty="0">
                <a:latin typeface="Economica"/>
                <a:ea typeface="Economica"/>
                <a:cs typeface="Economica"/>
                <a:sym typeface="Economica"/>
              </a:rPr>
              <a:t>2) Ranking of these groups vis-à-vis one another…</a:t>
            </a:r>
          </a:p>
          <a:p>
            <a:pPr marL="0" lvl="0" indent="0" algn="l" rtl="0">
              <a:lnSpc>
                <a:spcPct val="115000"/>
              </a:lnSpc>
              <a:spcBef>
                <a:spcPts val="0"/>
              </a:spcBef>
              <a:spcAft>
                <a:spcPts val="0"/>
              </a:spcAft>
              <a:buClr>
                <a:schemeClr val="dk1"/>
              </a:buClr>
              <a:buSzPts val="1100"/>
              <a:buFont typeface="Arial"/>
              <a:buNone/>
            </a:pPr>
            <a:r>
              <a:rPr lang="en-US" sz="2800" dirty="0">
                <a:latin typeface="Economica"/>
                <a:ea typeface="Economica"/>
                <a:cs typeface="Economica"/>
                <a:sym typeface="Economica"/>
              </a:rPr>
              <a:t>3) Outer physical characteristics are surface manifestations of inner realities; </a:t>
            </a:r>
          </a:p>
          <a:p>
            <a:pPr marL="0" lvl="0" indent="0" algn="l" rtl="0">
              <a:lnSpc>
                <a:spcPct val="115000"/>
              </a:lnSpc>
              <a:spcBef>
                <a:spcPts val="0"/>
              </a:spcBef>
              <a:spcAft>
                <a:spcPts val="0"/>
              </a:spcAft>
              <a:buClr>
                <a:schemeClr val="dk1"/>
              </a:buClr>
              <a:buSzPts val="1100"/>
              <a:buFont typeface="Arial"/>
              <a:buNone/>
            </a:pPr>
            <a:r>
              <a:rPr lang="en-US" sz="2800" dirty="0">
                <a:latin typeface="Economica"/>
                <a:ea typeface="Economica"/>
                <a:cs typeface="Economica"/>
                <a:sym typeface="Economica"/>
              </a:rPr>
              <a:t>4) The notion that all of these qualities were inheritable…</a:t>
            </a:r>
          </a:p>
          <a:p>
            <a:pPr marL="0" lvl="0" indent="0" algn="l" rtl="0">
              <a:lnSpc>
                <a:spcPct val="115000"/>
              </a:lnSpc>
              <a:spcBef>
                <a:spcPts val="0"/>
              </a:spcBef>
              <a:spcAft>
                <a:spcPts val="0"/>
              </a:spcAft>
              <a:buClr>
                <a:schemeClr val="dk1"/>
              </a:buClr>
              <a:buSzPts val="1100"/>
              <a:buFont typeface="Arial"/>
              <a:buNone/>
            </a:pPr>
            <a:r>
              <a:rPr lang="en-US" sz="2800" dirty="0">
                <a:latin typeface="Economica"/>
                <a:ea typeface="Economica"/>
                <a:cs typeface="Economica"/>
                <a:sym typeface="Economica"/>
              </a:rPr>
              <a:t>5) The belief that each exclusive group was created unique and distinct by nature or by God. </a:t>
            </a:r>
            <a:endParaRPr lang="en-US" sz="2800" b="1" dirty="0">
              <a:latin typeface="Economica"/>
              <a:ea typeface="Economica"/>
              <a:cs typeface="Economica"/>
              <a:sym typeface="Economica"/>
            </a:endParaRPr>
          </a:p>
        </p:txBody>
      </p:sp>
      <p:sp>
        <p:nvSpPr>
          <p:cNvPr id="6" name="TextBox 5">
            <a:extLst>
              <a:ext uri="{FF2B5EF4-FFF2-40B4-BE49-F238E27FC236}">
                <a16:creationId xmlns:a16="http://schemas.microsoft.com/office/drawing/2014/main" id="{C65B91E6-15F7-4012-8053-C97A8281BC14}"/>
              </a:ext>
            </a:extLst>
          </p:cNvPr>
          <p:cNvSpPr txBox="1"/>
          <p:nvPr/>
        </p:nvSpPr>
        <p:spPr>
          <a:xfrm>
            <a:off x="1461155" y="-84841"/>
            <a:ext cx="2193229" cy="769441"/>
          </a:xfrm>
          <a:prstGeom prst="rect">
            <a:avLst/>
          </a:prstGeom>
          <a:noFill/>
        </p:spPr>
        <p:txBody>
          <a:bodyPr wrap="none" rtlCol="0">
            <a:spAutoFit/>
          </a:bodyPr>
          <a:lstStyle/>
          <a:p>
            <a:r>
              <a:rPr lang="en-US" sz="4400" b="1" dirty="0"/>
              <a:t>Racism</a:t>
            </a:r>
          </a:p>
        </p:txBody>
      </p:sp>
      <p:sp>
        <p:nvSpPr>
          <p:cNvPr id="8" name="TextBox 7">
            <a:extLst>
              <a:ext uri="{FF2B5EF4-FFF2-40B4-BE49-F238E27FC236}">
                <a16:creationId xmlns:a16="http://schemas.microsoft.com/office/drawing/2014/main" id="{43B9C3A1-3BEF-4781-B8CF-69F1B2CE3EA4}"/>
              </a:ext>
            </a:extLst>
          </p:cNvPr>
          <p:cNvSpPr txBox="1"/>
          <p:nvPr/>
        </p:nvSpPr>
        <p:spPr>
          <a:xfrm>
            <a:off x="292230" y="6282965"/>
            <a:ext cx="6094428" cy="315664"/>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US" sz="1400" b="1" dirty="0">
                <a:latin typeface="Economica"/>
                <a:ea typeface="Economica"/>
                <a:cs typeface="Economica"/>
                <a:sym typeface="Economica"/>
              </a:rPr>
              <a:t>Audrey Smedley, </a:t>
            </a:r>
            <a:r>
              <a:rPr lang="en-US" sz="1400" b="1" i="1" dirty="0">
                <a:latin typeface="Economica"/>
                <a:ea typeface="Economica"/>
                <a:cs typeface="Economica"/>
                <a:sym typeface="Economica"/>
              </a:rPr>
              <a:t>Race in North America: Origin and Evolution of a Worldview </a:t>
            </a:r>
            <a:r>
              <a:rPr lang="en-US" sz="1200" i="1" dirty="0">
                <a:latin typeface="Times New Roman"/>
                <a:ea typeface="Times New Roman"/>
                <a:cs typeface="Times New Roman"/>
                <a:sym typeface="Times New Roman"/>
              </a:rPr>
              <a:t>  </a:t>
            </a:r>
          </a:p>
        </p:txBody>
      </p:sp>
      <p:pic>
        <p:nvPicPr>
          <p:cNvPr id="10" name="Picture 9" descr="A person in a hat standing in a tree&#10;&#10;Description automatically generated">
            <a:extLst>
              <a:ext uri="{FF2B5EF4-FFF2-40B4-BE49-F238E27FC236}">
                <a16:creationId xmlns:a16="http://schemas.microsoft.com/office/drawing/2014/main" id="{BA128944-859B-4364-BCF2-D5AA2065A5D3}"/>
              </a:ext>
            </a:extLst>
          </p:cNvPr>
          <p:cNvPicPr>
            <a:picLocks noChangeAspect="1"/>
          </p:cNvPicPr>
          <p:nvPr/>
        </p:nvPicPr>
        <p:blipFill>
          <a:blip r:embed="rId2"/>
          <a:stretch>
            <a:fillRect/>
          </a:stretch>
        </p:blipFill>
        <p:spPr>
          <a:xfrm>
            <a:off x="5836089" y="301926"/>
            <a:ext cx="5189380" cy="6405169"/>
          </a:xfrm>
          <a:prstGeom prst="rect">
            <a:avLst/>
          </a:prstGeom>
        </p:spPr>
      </p:pic>
    </p:spTree>
    <p:extLst>
      <p:ext uri="{BB962C8B-B14F-4D97-AF65-F5344CB8AC3E}">
        <p14:creationId xmlns:p14="http://schemas.microsoft.com/office/powerpoint/2010/main" val="273316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2" name="TextBox 1">
            <a:extLst>
              <a:ext uri="{FF2B5EF4-FFF2-40B4-BE49-F238E27FC236}">
                <a16:creationId xmlns:a16="http://schemas.microsoft.com/office/drawing/2014/main" id="{141404E0-193E-4A63-B681-E406D5E711EA}"/>
              </a:ext>
            </a:extLst>
          </p:cNvPr>
          <p:cNvSpPr txBox="1"/>
          <p:nvPr/>
        </p:nvSpPr>
        <p:spPr>
          <a:xfrm>
            <a:off x="307500" y="1306599"/>
            <a:ext cx="3518912" cy="3970318"/>
          </a:xfrm>
          <a:prstGeom prst="rect">
            <a:avLst/>
          </a:prstGeom>
          <a:noFill/>
        </p:spPr>
        <p:txBody>
          <a:bodyPr wrap="none" rtlCol="0">
            <a:spAutoFit/>
          </a:bodyPr>
          <a:lstStyle/>
          <a:p>
            <a:r>
              <a:rPr lang="en-US" sz="3600" dirty="0"/>
              <a:t>Prejudice</a:t>
            </a:r>
          </a:p>
          <a:p>
            <a:r>
              <a:rPr lang="en-US" sz="3600" dirty="0"/>
              <a:t>Discrimination </a:t>
            </a:r>
          </a:p>
          <a:p>
            <a:r>
              <a:rPr lang="en-US" sz="3600" dirty="0"/>
              <a:t>Segregation</a:t>
            </a:r>
          </a:p>
          <a:p>
            <a:r>
              <a:rPr lang="en-US" sz="3600" dirty="0"/>
              <a:t>Redlining</a:t>
            </a:r>
            <a:br>
              <a:rPr lang="en-US" sz="3600" dirty="0"/>
            </a:br>
            <a:r>
              <a:rPr lang="en-US" sz="3600" dirty="0"/>
              <a:t>Gerrymandering</a:t>
            </a:r>
          </a:p>
          <a:p>
            <a:r>
              <a:rPr lang="en-US" sz="3600" dirty="0"/>
              <a:t>Quotas</a:t>
            </a:r>
          </a:p>
          <a:p>
            <a:r>
              <a:rPr lang="en-US" sz="3600" dirty="0"/>
              <a:t>Profiling</a:t>
            </a:r>
          </a:p>
        </p:txBody>
      </p:sp>
      <p:pic>
        <p:nvPicPr>
          <p:cNvPr id="4" name="Picture 3" descr="A person looking at another person&#10;&#10;Description automatically generated">
            <a:extLst>
              <a:ext uri="{FF2B5EF4-FFF2-40B4-BE49-F238E27FC236}">
                <a16:creationId xmlns:a16="http://schemas.microsoft.com/office/drawing/2014/main" id="{235590DC-3E4D-40B2-B06F-307F351DD251}"/>
              </a:ext>
            </a:extLst>
          </p:cNvPr>
          <p:cNvPicPr>
            <a:picLocks noChangeAspect="1"/>
          </p:cNvPicPr>
          <p:nvPr/>
        </p:nvPicPr>
        <p:blipFill>
          <a:blip r:embed="rId3"/>
          <a:stretch>
            <a:fillRect/>
          </a:stretch>
        </p:blipFill>
        <p:spPr>
          <a:xfrm>
            <a:off x="3899635" y="1029601"/>
            <a:ext cx="8079134" cy="4524315"/>
          </a:xfrm>
          <a:prstGeom prst="rect">
            <a:avLst/>
          </a:prstGeom>
        </p:spPr>
      </p:pic>
      <p:sp>
        <p:nvSpPr>
          <p:cNvPr id="5" name="TextBox 4">
            <a:extLst>
              <a:ext uri="{FF2B5EF4-FFF2-40B4-BE49-F238E27FC236}">
                <a16:creationId xmlns:a16="http://schemas.microsoft.com/office/drawing/2014/main" id="{067A7468-1264-4065-B862-405604891F92}"/>
              </a:ext>
            </a:extLst>
          </p:cNvPr>
          <p:cNvSpPr txBox="1"/>
          <p:nvPr/>
        </p:nvSpPr>
        <p:spPr>
          <a:xfrm>
            <a:off x="252894" y="169684"/>
            <a:ext cx="11686212" cy="677108"/>
          </a:xfrm>
          <a:prstGeom prst="rect">
            <a:avLst/>
          </a:prstGeom>
          <a:noFill/>
        </p:spPr>
        <p:txBody>
          <a:bodyPr wrap="none" rtlCol="0">
            <a:spAutoFit/>
          </a:bodyPr>
          <a:lstStyle/>
          <a:p>
            <a:r>
              <a:rPr lang="en-US" sz="3800" b="1" dirty="0"/>
              <a:t>Racism is what one believes, sees, and acts upon</a:t>
            </a:r>
          </a:p>
        </p:txBody>
      </p:sp>
      <p:sp>
        <p:nvSpPr>
          <p:cNvPr id="6" name="TextBox 5">
            <a:extLst>
              <a:ext uri="{FF2B5EF4-FFF2-40B4-BE49-F238E27FC236}">
                <a16:creationId xmlns:a16="http://schemas.microsoft.com/office/drawing/2014/main" id="{5AB1B59C-4C89-441B-8F9E-535A255A86C9}"/>
              </a:ext>
            </a:extLst>
          </p:cNvPr>
          <p:cNvSpPr txBox="1"/>
          <p:nvPr/>
        </p:nvSpPr>
        <p:spPr>
          <a:xfrm>
            <a:off x="2158737" y="5753484"/>
            <a:ext cx="8399284" cy="707886"/>
          </a:xfrm>
          <a:prstGeom prst="rect">
            <a:avLst/>
          </a:prstGeom>
          <a:noFill/>
        </p:spPr>
        <p:txBody>
          <a:bodyPr wrap="square" rtlCol="0">
            <a:spAutoFit/>
          </a:bodyPr>
          <a:lstStyle/>
          <a:p>
            <a:r>
              <a:rPr lang="en-US" sz="4000" b="1" dirty="0"/>
              <a:t>The key issue is who has </a:t>
            </a:r>
            <a:r>
              <a:rPr lang="en-US" sz="4000" b="1" dirty="0">
                <a:solidFill>
                  <a:srgbClr val="FF0000"/>
                </a:solidFill>
              </a:rPr>
              <a:t>power!</a:t>
            </a:r>
          </a:p>
        </p:txBody>
      </p:sp>
    </p:spTree>
    <p:extLst>
      <p:ext uri="{BB962C8B-B14F-4D97-AF65-F5344CB8AC3E}">
        <p14:creationId xmlns:p14="http://schemas.microsoft.com/office/powerpoint/2010/main" val="2653027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5" descr="Diagram&#10;&#10;Description automatically generated"/>
          <p:cNvPicPr preferRelativeResize="0"/>
          <p:nvPr/>
        </p:nvPicPr>
        <p:blipFill rotWithShape="1">
          <a:blip r:embed="rId3">
            <a:alphaModFix/>
          </a:blip>
          <a:srcRect/>
          <a:stretch/>
        </p:blipFill>
        <p:spPr>
          <a:xfrm>
            <a:off x="800100" y="-66675"/>
            <a:ext cx="5072543" cy="4107780"/>
          </a:xfrm>
          <a:prstGeom prst="rect">
            <a:avLst/>
          </a:prstGeom>
          <a:noFill/>
          <a:ln>
            <a:noFill/>
          </a:ln>
        </p:spPr>
      </p:pic>
      <p:pic>
        <p:nvPicPr>
          <p:cNvPr id="179" name="Google Shape;179;p15" descr="Calendar&#10;&#10;Description automatically generated"/>
          <p:cNvPicPr preferRelativeResize="0"/>
          <p:nvPr/>
        </p:nvPicPr>
        <p:blipFill rotWithShape="1">
          <a:blip r:embed="rId4">
            <a:alphaModFix/>
          </a:blip>
          <a:srcRect b="19402"/>
          <a:stretch/>
        </p:blipFill>
        <p:spPr>
          <a:xfrm>
            <a:off x="800100" y="3969674"/>
            <a:ext cx="9258300" cy="2919406"/>
          </a:xfrm>
          <a:prstGeom prst="rect">
            <a:avLst/>
          </a:prstGeom>
          <a:noFill/>
          <a:ln>
            <a:noFill/>
          </a:ln>
        </p:spPr>
      </p:pic>
      <p:pic>
        <p:nvPicPr>
          <p:cNvPr id="180" name="Google Shape;180;p15" descr="Diagram, text&#10;&#10;Description automatically generated"/>
          <p:cNvPicPr preferRelativeResize="0"/>
          <p:nvPr/>
        </p:nvPicPr>
        <p:blipFill rotWithShape="1">
          <a:blip r:embed="rId5">
            <a:alphaModFix/>
          </a:blip>
          <a:srcRect/>
          <a:stretch/>
        </p:blipFill>
        <p:spPr>
          <a:xfrm>
            <a:off x="5995987" y="114300"/>
            <a:ext cx="4959383" cy="3714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4" descr="Diagram&#10;&#10;Description automatically generated"/>
          <p:cNvPicPr preferRelativeResize="0"/>
          <p:nvPr/>
        </p:nvPicPr>
        <p:blipFill rotWithShape="1">
          <a:blip r:embed="rId3">
            <a:alphaModFix/>
          </a:blip>
          <a:srcRect/>
          <a:stretch/>
        </p:blipFill>
        <p:spPr>
          <a:xfrm>
            <a:off x="300575" y="964947"/>
            <a:ext cx="11589347" cy="2797428"/>
          </a:xfrm>
          <a:prstGeom prst="rect">
            <a:avLst/>
          </a:prstGeom>
          <a:noFill/>
          <a:ln>
            <a:noFill/>
          </a:ln>
        </p:spPr>
      </p:pic>
      <p:sp>
        <p:nvSpPr>
          <p:cNvPr id="173" name="Google Shape;173;p14"/>
          <p:cNvSpPr txBox="1"/>
          <p:nvPr/>
        </p:nvSpPr>
        <p:spPr>
          <a:xfrm>
            <a:off x="219074" y="3984963"/>
            <a:ext cx="11858625"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In 1911, Arkansas passed Act 320 (House Bill 79), also known as the “one-drop rule.” This law had two goals: it made interracial “cohabitation” a felony, and it defined as “Negro” anyone “who has…any negro blood whatever,” thus relegating to second-class citizenship anyone accused of having any African ancestry. Although the law had features unique to Arkansas, it largely reflected nationwide trends.</a:t>
            </a:r>
            <a:endParaRPr dirty="0"/>
          </a:p>
        </p:txBody>
      </p:sp>
      <p:sp>
        <p:nvSpPr>
          <p:cNvPr id="2" name="TextBox 1">
            <a:extLst>
              <a:ext uri="{FF2B5EF4-FFF2-40B4-BE49-F238E27FC236}">
                <a16:creationId xmlns:a16="http://schemas.microsoft.com/office/drawing/2014/main" id="{FA767488-B770-41A7-B44F-81C6BE39C4FF}"/>
              </a:ext>
            </a:extLst>
          </p:cNvPr>
          <p:cNvSpPr txBox="1"/>
          <p:nvPr/>
        </p:nvSpPr>
        <p:spPr>
          <a:xfrm>
            <a:off x="695611" y="84212"/>
            <a:ext cx="10905550" cy="769441"/>
          </a:xfrm>
          <a:prstGeom prst="rect">
            <a:avLst/>
          </a:prstGeom>
          <a:noFill/>
        </p:spPr>
        <p:txBody>
          <a:bodyPr wrap="none" rtlCol="0">
            <a:spAutoFit/>
          </a:bodyPr>
          <a:lstStyle/>
          <a:p>
            <a:r>
              <a:rPr lang="en-US" sz="4400" dirty="0">
                <a:latin typeface="Cooper Black" panose="0208090404030B020404" pitchFamily="18" charset="0"/>
              </a:rPr>
              <a:t>Racism has a legal history in the US!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9" descr="Chart, line chart&#10;&#10;Description automatically generated"/>
          <p:cNvPicPr preferRelativeResize="0"/>
          <p:nvPr/>
        </p:nvPicPr>
        <p:blipFill rotWithShape="1">
          <a:blip r:embed="rId3">
            <a:alphaModFix/>
          </a:blip>
          <a:srcRect b="26808"/>
          <a:stretch/>
        </p:blipFill>
        <p:spPr>
          <a:xfrm>
            <a:off x="371474" y="116681"/>
            <a:ext cx="5795687" cy="6624638"/>
          </a:xfrm>
          <a:prstGeom prst="rect">
            <a:avLst/>
          </a:prstGeom>
          <a:noFill/>
          <a:ln>
            <a:noFill/>
          </a:ln>
        </p:spPr>
      </p:pic>
      <p:pic>
        <p:nvPicPr>
          <p:cNvPr id="313" name="Google Shape;313;p19" descr="Timeline&#10;&#10;Description automatically generated with medium confidence"/>
          <p:cNvPicPr preferRelativeResize="0"/>
          <p:nvPr/>
        </p:nvPicPr>
        <p:blipFill rotWithShape="1">
          <a:blip r:embed="rId4">
            <a:alphaModFix/>
          </a:blip>
          <a:srcRect b="14572"/>
          <a:stretch/>
        </p:blipFill>
        <p:spPr>
          <a:xfrm>
            <a:off x="6341499" y="190499"/>
            <a:ext cx="5677537" cy="5381625"/>
          </a:xfrm>
          <a:prstGeom prst="rect">
            <a:avLst/>
          </a:prstGeom>
          <a:noFill/>
          <a:ln>
            <a:noFill/>
          </a:ln>
        </p:spPr>
      </p:pic>
      <p:sp>
        <p:nvSpPr>
          <p:cNvPr id="314" name="Google Shape;314;p19"/>
          <p:cNvSpPr txBox="1"/>
          <p:nvPr/>
        </p:nvSpPr>
        <p:spPr>
          <a:xfrm>
            <a:off x="6715125" y="6029325"/>
            <a:ext cx="51053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FF0000"/>
                </a:solidFill>
                <a:latin typeface="Amasis MT Pro Black" panose="02040A04050005020304" pitchFamily="18" charset="0"/>
                <a:sym typeface="Arial"/>
              </a:rPr>
              <a:t>What color is the US becoming?</a:t>
            </a:r>
            <a:endParaRPr b="1" dirty="0">
              <a:latin typeface="Amasis MT Pro Black" panose="02040A040500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269D4BA0-26E4-44A9-801E-B8F052692F4A}"/>
              </a:ext>
            </a:extLst>
          </p:cNvPr>
          <p:cNvPicPr>
            <a:picLocks noChangeAspect="1"/>
          </p:cNvPicPr>
          <p:nvPr/>
        </p:nvPicPr>
        <p:blipFill>
          <a:blip r:embed="rId3"/>
          <a:stretch>
            <a:fillRect/>
          </a:stretch>
        </p:blipFill>
        <p:spPr>
          <a:xfrm>
            <a:off x="1715661" y="0"/>
            <a:ext cx="8760677" cy="6858000"/>
          </a:xfrm>
          <a:prstGeom prst="rect">
            <a:avLst/>
          </a:prstGeom>
        </p:spPr>
      </p:pic>
    </p:spTree>
    <p:extLst>
      <p:ext uri="{BB962C8B-B14F-4D97-AF65-F5344CB8AC3E}">
        <p14:creationId xmlns:p14="http://schemas.microsoft.com/office/powerpoint/2010/main" val="1430711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descr="A different types of hair types&#10;&#10;Description automatically generated">
            <a:extLst>
              <a:ext uri="{FF2B5EF4-FFF2-40B4-BE49-F238E27FC236}">
                <a16:creationId xmlns:a16="http://schemas.microsoft.com/office/drawing/2014/main" id="{B81CD637-6986-4941-A4A6-FF24629F3989}"/>
              </a:ext>
            </a:extLst>
          </p:cNvPr>
          <p:cNvPicPr>
            <a:picLocks noChangeAspect="1"/>
          </p:cNvPicPr>
          <p:nvPr/>
        </p:nvPicPr>
        <p:blipFill>
          <a:blip r:embed="rId3"/>
          <a:stretch>
            <a:fillRect/>
          </a:stretch>
        </p:blipFill>
        <p:spPr>
          <a:xfrm>
            <a:off x="854710" y="2137532"/>
            <a:ext cx="4132065" cy="3518119"/>
          </a:xfrm>
          <a:prstGeom prst="rect">
            <a:avLst/>
          </a:prstGeom>
        </p:spPr>
      </p:pic>
      <p:pic>
        <p:nvPicPr>
          <p:cNvPr id="5" name="Picture 4" descr="A group of women with text boxes&#10;&#10;Description automatically generated">
            <a:extLst>
              <a:ext uri="{FF2B5EF4-FFF2-40B4-BE49-F238E27FC236}">
                <a16:creationId xmlns:a16="http://schemas.microsoft.com/office/drawing/2014/main" id="{4F3743F3-F4DC-4C80-B8C3-21D25762B0B0}"/>
              </a:ext>
            </a:extLst>
          </p:cNvPr>
          <p:cNvPicPr>
            <a:picLocks noChangeAspect="1"/>
          </p:cNvPicPr>
          <p:nvPr/>
        </p:nvPicPr>
        <p:blipFill>
          <a:blip r:embed="rId4"/>
          <a:stretch>
            <a:fillRect/>
          </a:stretch>
        </p:blipFill>
        <p:spPr>
          <a:xfrm>
            <a:off x="5239984" y="2137532"/>
            <a:ext cx="6254432" cy="3518118"/>
          </a:xfrm>
          <a:prstGeom prst="rect">
            <a:avLst/>
          </a:prstGeom>
        </p:spPr>
      </p:pic>
      <p:sp>
        <p:nvSpPr>
          <p:cNvPr id="6" name="TextBox 5">
            <a:extLst>
              <a:ext uri="{FF2B5EF4-FFF2-40B4-BE49-F238E27FC236}">
                <a16:creationId xmlns:a16="http://schemas.microsoft.com/office/drawing/2014/main" id="{3D290194-0EBF-4867-8DC5-882D1FA04E79}"/>
              </a:ext>
            </a:extLst>
          </p:cNvPr>
          <p:cNvSpPr txBox="1"/>
          <p:nvPr/>
        </p:nvSpPr>
        <p:spPr>
          <a:xfrm>
            <a:off x="86181" y="1249333"/>
            <a:ext cx="12019637" cy="584775"/>
          </a:xfrm>
          <a:prstGeom prst="rect">
            <a:avLst/>
          </a:prstGeom>
          <a:noFill/>
        </p:spPr>
        <p:txBody>
          <a:bodyPr wrap="none" rtlCol="0">
            <a:spAutoFit/>
          </a:bodyPr>
          <a:lstStyle/>
          <a:p>
            <a:r>
              <a:rPr lang="en-US" sz="3200" b="1" dirty="0"/>
              <a:t>Racism created a distinction between good hair and bad hair</a:t>
            </a:r>
          </a:p>
        </p:txBody>
      </p:sp>
      <p:sp>
        <p:nvSpPr>
          <p:cNvPr id="7" name="TextBox 6">
            <a:extLst>
              <a:ext uri="{FF2B5EF4-FFF2-40B4-BE49-F238E27FC236}">
                <a16:creationId xmlns:a16="http://schemas.microsoft.com/office/drawing/2014/main" id="{261AC235-306A-4977-A77F-E6DA47FA72F3}"/>
              </a:ext>
            </a:extLst>
          </p:cNvPr>
          <p:cNvSpPr txBox="1"/>
          <p:nvPr/>
        </p:nvSpPr>
        <p:spPr>
          <a:xfrm>
            <a:off x="854710" y="5832686"/>
            <a:ext cx="10918374" cy="769441"/>
          </a:xfrm>
          <a:prstGeom prst="rect">
            <a:avLst/>
          </a:prstGeom>
          <a:noFill/>
        </p:spPr>
        <p:txBody>
          <a:bodyPr wrap="none" rtlCol="0">
            <a:spAutoFit/>
          </a:bodyPr>
          <a:lstStyle/>
          <a:p>
            <a:r>
              <a:rPr lang="en-US" sz="4400" b="1" dirty="0"/>
              <a:t>Have we achieved Black hair liberation?</a:t>
            </a:r>
          </a:p>
        </p:txBody>
      </p:sp>
      <p:sp>
        <p:nvSpPr>
          <p:cNvPr id="8" name="TextBox 7">
            <a:extLst>
              <a:ext uri="{FF2B5EF4-FFF2-40B4-BE49-F238E27FC236}">
                <a16:creationId xmlns:a16="http://schemas.microsoft.com/office/drawing/2014/main" id="{CE1B9033-4786-44F9-8D49-FB6C01E3B4FA}"/>
              </a:ext>
            </a:extLst>
          </p:cNvPr>
          <p:cNvSpPr txBox="1"/>
          <p:nvPr/>
        </p:nvSpPr>
        <p:spPr>
          <a:xfrm>
            <a:off x="2255845" y="140136"/>
            <a:ext cx="7680308" cy="1015663"/>
          </a:xfrm>
          <a:prstGeom prst="rect">
            <a:avLst/>
          </a:prstGeom>
          <a:noFill/>
        </p:spPr>
        <p:txBody>
          <a:bodyPr wrap="none" rtlCol="0">
            <a:spAutoFit/>
          </a:bodyPr>
          <a:lstStyle/>
          <a:p>
            <a:r>
              <a:rPr lang="en-US" sz="6000" dirty="0">
                <a:latin typeface="Fjalla One" panose="02000506040000020004" pitchFamily="2" charset="0"/>
              </a:rPr>
              <a:t>Racism creates self-hate</a:t>
            </a:r>
          </a:p>
        </p:txBody>
      </p:sp>
    </p:spTree>
    <p:extLst>
      <p:ext uri="{BB962C8B-B14F-4D97-AF65-F5344CB8AC3E}">
        <p14:creationId xmlns:p14="http://schemas.microsoft.com/office/powerpoint/2010/main" val="4115153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a:extLst>
              <a:ext uri="{FF2B5EF4-FFF2-40B4-BE49-F238E27FC236}">
                <a16:creationId xmlns:a16="http://schemas.microsoft.com/office/drawing/2014/main" id="{9E68D690-D15F-43D4-83F3-8EBFD4C3C958}"/>
              </a:ext>
            </a:extLst>
          </p:cNvPr>
          <p:cNvPicPr>
            <a:picLocks noChangeAspect="1"/>
          </p:cNvPicPr>
          <p:nvPr/>
        </p:nvPicPr>
        <p:blipFill rotWithShape="1">
          <a:blip r:embed="rId3"/>
          <a:srcRect l="6651" t="13804" r="19617" b="14377"/>
          <a:stretch/>
        </p:blipFill>
        <p:spPr>
          <a:xfrm>
            <a:off x="216815" y="282806"/>
            <a:ext cx="9615341" cy="5024486"/>
          </a:xfrm>
          <a:prstGeom prst="rect">
            <a:avLst/>
          </a:prstGeom>
        </p:spPr>
      </p:pic>
      <p:sp>
        <p:nvSpPr>
          <p:cNvPr id="5" name="TextBox 4">
            <a:extLst>
              <a:ext uri="{FF2B5EF4-FFF2-40B4-BE49-F238E27FC236}">
                <a16:creationId xmlns:a16="http://schemas.microsoft.com/office/drawing/2014/main" id="{1B62EC8E-768B-44D2-8D45-ABB4D4B3042C}"/>
              </a:ext>
            </a:extLst>
          </p:cNvPr>
          <p:cNvSpPr txBox="1"/>
          <p:nvPr/>
        </p:nvSpPr>
        <p:spPr>
          <a:xfrm>
            <a:off x="138260" y="5307292"/>
            <a:ext cx="11915480" cy="1200329"/>
          </a:xfrm>
          <a:prstGeom prst="rect">
            <a:avLst/>
          </a:prstGeom>
          <a:noFill/>
        </p:spPr>
        <p:txBody>
          <a:bodyPr wrap="square">
            <a:spAutoFit/>
          </a:bodyPr>
          <a:lstStyle/>
          <a:p>
            <a:r>
              <a:rPr lang="en-US" sz="2400" b="1" dirty="0">
                <a:effectLst/>
                <a:latin typeface="Times New Roman" panose="02020603050405020304" pitchFamily="18" charset="0"/>
                <a:cs typeface="Times New Roman" panose="02020603050405020304" pitchFamily="18" charset="0"/>
              </a:rPr>
              <a:t>The Crown Act</a:t>
            </a:r>
            <a:r>
              <a:rPr lang="en-US" sz="2400" b="0" dirty="0">
                <a:effectLst/>
                <a:latin typeface="Times New Roman" panose="02020603050405020304" pitchFamily="18" charset="0"/>
                <a:cs typeface="Times New Roman" panose="02020603050405020304" pitchFamily="18" charset="0"/>
              </a:rPr>
              <a:t> legislation demands protection against race-based hair discrimination in the workplace and in K-12 public and charter schools based on hair texture and protected styles. As of 2023, the Crown Act has been enacted in 22 states. </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9DE9D6D-8EDC-43F8-A802-43597F9E1172}"/>
              </a:ext>
            </a:extLst>
          </p:cNvPr>
          <p:cNvSpPr txBox="1"/>
          <p:nvPr/>
        </p:nvSpPr>
        <p:spPr>
          <a:xfrm>
            <a:off x="9832156" y="702169"/>
            <a:ext cx="2068398" cy="4185761"/>
          </a:xfrm>
          <a:prstGeom prst="rect">
            <a:avLst/>
          </a:prstGeom>
          <a:noFill/>
        </p:spPr>
        <p:txBody>
          <a:bodyPr wrap="square">
            <a:spAutoFit/>
          </a:bodyPr>
          <a:lstStyle/>
          <a:p>
            <a:r>
              <a:rPr lang="en-US" dirty="0"/>
              <a:t>Imani Jackson spent 45 minutes every day putting a cap over her naturally curly hair and gluing a wig with straight hair in its place, according to federal court documents. One day, she stopped. Instead of the wig, Jackson — who is Black — began wearing her natural hair in a “neat bun,” attorneys said. Within a month, she was fired.</a:t>
            </a:r>
          </a:p>
          <a:p>
            <a:endParaRPr lang="en-US" dirty="0"/>
          </a:p>
          <a:p>
            <a:r>
              <a:rPr lang="en-US" dirty="0"/>
              <a:t>July, 2023</a:t>
            </a:r>
            <a:br>
              <a:rPr lang="en-US" dirty="0"/>
            </a:br>
            <a:r>
              <a:rPr lang="en-US" dirty="0"/>
              <a:t>Louisiana</a:t>
            </a:r>
          </a:p>
        </p:txBody>
      </p:sp>
    </p:spTree>
    <p:extLst>
      <p:ext uri="{BB962C8B-B14F-4D97-AF65-F5344CB8AC3E}">
        <p14:creationId xmlns:p14="http://schemas.microsoft.com/office/powerpoint/2010/main" val="3247810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descr="A collage of women with different hair styles&#10;&#10;Description automatically generated">
            <a:extLst>
              <a:ext uri="{FF2B5EF4-FFF2-40B4-BE49-F238E27FC236}">
                <a16:creationId xmlns:a16="http://schemas.microsoft.com/office/drawing/2014/main" id="{520DD789-A814-4C11-9547-BB26B21B3C2D}"/>
              </a:ext>
            </a:extLst>
          </p:cNvPr>
          <p:cNvPicPr>
            <a:picLocks noChangeAspect="1"/>
          </p:cNvPicPr>
          <p:nvPr/>
        </p:nvPicPr>
        <p:blipFill>
          <a:blip r:embed="rId3"/>
          <a:stretch>
            <a:fillRect/>
          </a:stretch>
        </p:blipFill>
        <p:spPr>
          <a:xfrm>
            <a:off x="73728" y="38461"/>
            <a:ext cx="12044543" cy="6781077"/>
          </a:xfrm>
          <a:prstGeom prst="rect">
            <a:avLst/>
          </a:prstGeom>
        </p:spPr>
      </p:pic>
    </p:spTree>
    <p:extLst>
      <p:ext uri="{BB962C8B-B14F-4D97-AF65-F5344CB8AC3E}">
        <p14:creationId xmlns:p14="http://schemas.microsoft.com/office/powerpoint/2010/main" val="2299512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p:nvPr/>
        </p:nvSpPr>
        <p:spPr>
          <a:xfrm>
            <a:off x="438150" y="285750"/>
            <a:ext cx="11106300" cy="5387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dirty="0">
                <a:solidFill>
                  <a:schemeClr val="dk1"/>
                </a:solidFill>
                <a:latin typeface="Economica"/>
                <a:ea typeface="Economica"/>
                <a:cs typeface="Economica"/>
                <a:sym typeface="Economica"/>
              </a:rPr>
              <a:t>Historical research has shown that the idea of "race" has always carried more meanings than mere physical differences; indeed, </a:t>
            </a:r>
            <a:r>
              <a:rPr lang="en-US" sz="3500" b="1" dirty="0">
                <a:solidFill>
                  <a:schemeClr val="dk1"/>
                </a:solidFill>
                <a:latin typeface="Economica"/>
                <a:ea typeface="Economica"/>
                <a:cs typeface="Economica"/>
                <a:sym typeface="Economica"/>
              </a:rPr>
              <a:t>physical variations in the human species have no meaning except the social ones that humans put on them</a:t>
            </a:r>
            <a:r>
              <a:rPr lang="en-US" sz="3500" dirty="0">
                <a:solidFill>
                  <a:schemeClr val="dk1"/>
                </a:solidFill>
                <a:latin typeface="Economica"/>
                <a:ea typeface="Economica"/>
                <a:cs typeface="Economica"/>
                <a:sym typeface="Economica"/>
              </a:rPr>
              <a:t>. Today scholars in many fields argue that "race" as it is understood in the United States of America was a social mechanism invented during the 18th century to refer to those populations brought together in colonial America: the English and other European settlers, the conquered Indian peoples, and those peoples of Africa brought in to provide slave labor.</a:t>
            </a:r>
            <a:endParaRPr sz="1700" dirty="0">
              <a:latin typeface="Economica"/>
              <a:ea typeface="Economica"/>
              <a:cs typeface="Economica"/>
              <a:sym typeface="Economica"/>
            </a:endParaRPr>
          </a:p>
          <a:p>
            <a:pPr marL="0" marR="0" lvl="0" indent="0" algn="l" rtl="0">
              <a:spcBef>
                <a:spcPts val="0"/>
              </a:spcBef>
              <a:spcAft>
                <a:spcPts val="0"/>
              </a:spcAft>
              <a:buNone/>
            </a:pP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3200" b="1" dirty="0">
                <a:solidFill>
                  <a:schemeClr val="dk1"/>
                </a:solidFill>
                <a:latin typeface="Economica"/>
                <a:ea typeface="Economica"/>
                <a:cs typeface="Economica"/>
                <a:sym typeface="Economica"/>
              </a:rPr>
              <a:t>American Anthropological Association 1998</a:t>
            </a:r>
            <a:endParaRPr dirty="0">
              <a:latin typeface="Economica"/>
              <a:ea typeface="Economica"/>
              <a:cs typeface="Economica"/>
              <a:sym typeface="Economica"/>
            </a:endParaRPr>
          </a:p>
        </p:txBody>
      </p:sp>
      <p:sp>
        <p:nvSpPr>
          <p:cNvPr id="2" name="TextBox 1">
            <a:extLst>
              <a:ext uri="{FF2B5EF4-FFF2-40B4-BE49-F238E27FC236}">
                <a16:creationId xmlns:a16="http://schemas.microsoft.com/office/drawing/2014/main" id="{D5B774EC-6702-486C-A731-4416767B0EAE}"/>
              </a:ext>
            </a:extLst>
          </p:cNvPr>
          <p:cNvSpPr txBox="1"/>
          <p:nvPr/>
        </p:nvSpPr>
        <p:spPr>
          <a:xfrm>
            <a:off x="2026762" y="5788950"/>
            <a:ext cx="8568371" cy="707886"/>
          </a:xfrm>
          <a:prstGeom prst="rect">
            <a:avLst/>
          </a:prstGeom>
          <a:noFill/>
        </p:spPr>
        <p:txBody>
          <a:bodyPr wrap="none" rtlCol="0">
            <a:spAutoFit/>
          </a:bodyPr>
          <a:lstStyle/>
          <a:p>
            <a:r>
              <a:rPr lang="en-US" sz="4000" b="1" i="1" dirty="0">
                <a:solidFill>
                  <a:srgbClr val="FF0000"/>
                </a:solidFill>
              </a:rPr>
              <a:t>Race is a socially constructed lie!!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2" name="TextBox 1">
            <a:extLst>
              <a:ext uri="{FF2B5EF4-FFF2-40B4-BE49-F238E27FC236}">
                <a16:creationId xmlns:a16="http://schemas.microsoft.com/office/drawing/2014/main" id="{2C962A17-6D87-4CBF-B075-BBA59CA89226}"/>
              </a:ext>
            </a:extLst>
          </p:cNvPr>
          <p:cNvSpPr txBox="1"/>
          <p:nvPr/>
        </p:nvSpPr>
        <p:spPr>
          <a:xfrm>
            <a:off x="488004" y="135791"/>
            <a:ext cx="11215992" cy="6586418"/>
          </a:xfrm>
          <a:prstGeom prst="rect">
            <a:avLst/>
          </a:prstGeom>
          <a:noFill/>
        </p:spPr>
        <p:txBody>
          <a:bodyPr wrap="square" rtlCol="0">
            <a:spAutoFit/>
          </a:bodyPr>
          <a:lstStyle/>
          <a:p>
            <a:r>
              <a:rPr lang="en-US" sz="4400" dirty="0">
                <a:latin typeface="Amasis MT Pro Black" panose="02040A04050005020304" pitchFamily="18" charset="0"/>
                <a:cs typeface="Times New Roman" panose="02020603050405020304" pitchFamily="18" charset="0"/>
              </a:rPr>
              <a:t>How to participate in the discussion?</a:t>
            </a:r>
          </a:p>
          <a:p>
            <a:r>
              <a:rPr lang="en-US" sz="2800" dirty="0">
                <a:latin typeface="Times New Roman" panose="02020603050405020304" pitchFamily="18" charset="0"/>
                <a:cs typeface="Times New Roman" panose="02020603050405020304" pitchFamily="18" charset="0"/>
              </a:rPr>
              <a:t>Almost 250 people have registered, and over 100 want to be in the discussion.  There are several ways to do so.  Out time is limited to 90 minutes, including 45 minutes of presentation.  </a:t>
            </a:r>
          </a:p>
          <a:p>
            <a:pPr marL="342900" indent="-342900">
              <a:buAutoNum type="arabicPeriod"/>
            </a:pPr>
            <a:r>
              <a:rPr lang="en-US" sz="2800" dirty="0">
                <a:latin typeface="Times New Roman" panose="02020603050405020304" pitchFamily="18" charset="0"/>
                <a:cs typeface="Times New Roman" panose="02020603050405020304" pitchFamily="18" charset="0"/>
              </a:rPr>
              <a:t>Several people will be selected to speak for no more than 4 minutes each.  Video is required.</a:t>
            </a:r>
          </a:p>
          <a:p>
            <a:pPr marL="342900" indent="-342900">
              <a:buAutoNum type="arabicPeriod"/>
            </a:pPr>
            <a:r>
              <a:rPr lang="en-US" sz="2800" dirty="0">
                <a:latin typeface="Times New Roman" panose="02020603050405020304" pitchFamily="18" charset="0"/>
                <a:cs typeface="Times New Roman" panose="02020603050405020304" pitchFamily="18" charset="0"/>
              </a:rPr>
              <a:t>Use the chat function on Zoom to share questions, comments, links, other sources (100 word limit)</a:t>
            </a:r>
          </a:p>
          <a:p>
            <a:pPr marL="342900" indent="-342900">
              <a:buAutoNum type="arabicPeriod"/>
            </a:pPr>
            <a:r>
              <a:rPr lang="en-US" sz="2800" dirty="0">
                <a:latin typeface="Times New Roman" panose="02020603050405020304" pitchFamily="18" charset="0"/>
                <a:cs typeface="Times New Roman" panose="02020603050405020304" pitchFamily="18" charset="0"/>
              </a:rPr>
              <a:t>Send all more extensive comments to mcworter@illinois.edu by Wed noon that will be compiled and posted to </a:t>
            </a:r>
            <a:r>
              <a:rPr lang="en-US" sz="2800" dirty="0" err="1">
                <a:latin typeface="Times New Roman" panose="02020603050405020304" pitchFamily="18" charset="0"/>
                <a:cs typeface="Times New Roman" panose="02020603050405020304" pitchFamily="18" charset="0"/>
              </a:rPr>
              <a:t>abdulslist</a:t>
            </a:r>
            <a:r>
              <a:rPr lang="en-US" sz="2800" dirty="0">
                <a:latin typeface="Times New Roman" panose="02020603050405020304" pitchFamily="18" charset="0"/>
                <a:cs typeface="Times New Roman" panose="02020603050405020304" pitchFamily="18" charset="0"/>
              </a:rPr>
              <a:t> on Friday</a:t>
            </a:r>
          </a:p>
          <a:p>
            <a:pPr marL="342900" indent="-342900">
              <a:buAutoNum type="arabicPeriod"/>
            </a:pPr>
            <a:r>
              <a:rPr lang="en-US" sz="2800" dirty="0">
                <a:latin typeface="Times New Roman" panose="02020603050405020304" pitchFamily="18" charset="0"/>
                <a:cs typeface="Times New Roman" panose="02020603050405020304" pitchFamily="18" charset="0"/>
              </a:rPr>
              <a:t>Take the discussion into your classes, your networks and all other Black Studies contexts</a:t>
            </a:r>
          </a:p>
          <a:p>
            <a:pPr marL="342900" indent="-342900">
              <a:buAutoNum type="arabicPeriod"/>
            </a:pP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We look forward to our collective intelligence.</a:t>
            </a:r>
          </a:p>
          <a:p>
            <a:pPr marL="342900" indent="-342900">
              <a:buAutoNum type="arabicPeriod"/>
            </a:pPr>
            <a:endParaRPr lang="en-US" dirty="0"/>
          </a:p>
        </p:txBody>
      </p:sp>
    </p:spTree>
    <p:extLst>
      <p:ext uri="{BB962C8B-B14F-4D97-AF65-F5344CB8AC3E}">
        <p14:creationId xmlns:p14="http://schemas.microsoft.com/office/powerpoint/2010/main" val="3625832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22" name="Google Shape;122;p5" descr="A picture containing text, outdoor, clipart&#10;&#10;Description automatically generated"/>
          <p:cNvPicPr preferRelativeResize="0"/>
          <p:nvPr/>
        </p:nvPicPr>
        <p:blipFill rotWithShape="1">
          <a:blip r:embed="rId3">
            <a:alphaModFix/>
          </a:blip>
          <a:srcRect/>
          <a:stretch/>
        </p:blipFill>
        <p:spPr>
          <a:xfrm>
            <a:off x="104775" y="4529256"/>
            <a:ext cx="6122534" cy="2142887"/>
          </a:xfrm>
          <a:prstGeom prst="rect">
            <a:avLst/>
          </a:prstGeom>
          <a:noFill/>
          <a:ln>
            <a:noFill/>
          </a:ln>
        </p:spPr>
      </p:pic>
      <p:sp>
        <p:nvSpPr>
          <p:cNvPr id="118" name="Google Shape;118;p5"/>
          <p:cNvSpPr txBox="1"/>
          <p:nvPr/>
        </p:nvSpPr>
        <p:spPr>
          <a:xfrm>
            <a:off x="235670" y="1072715"/>
            <a:ext cx="11216981" cy="5385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900" dirty="0">
                <a:solidFill>
                  <a:srgbClr val="FF0000"/>
                </a:solidFill>
                <a:latin typeface="Cooper Black" panose="0208090404030B020404" pitchFamily="18" charset="0"/>
                <a:ea typeface="Fjalla One"/>
                <a:cs typeface="Fjalla One"/>
                <a:sym typeface="Fjalla One"/>
              </a:rPr>
              <a:t>Sources of scientific knowledge</a:t>
            </a:r>
            <a:endParaRPr sz="2900" dirty="0">
              <a:solidFill>
                <a:srgbClr val="FF0000"/>
              </a:solidFill>
              <a:latin typeface="Cooper Black" panose="0208090404030B020404" pitchFamily="18" charset="0"/>
              <a:ea typeface="Fjalla One"/>
              <a:cs typeface="Fjalla One"/>
              <a:sym typeface="Fjalla One"/>
            </a:endParaRPr>
          </a:p>
        </p:txBody>
      </p:sp>
      <p:sp>
        <p:nvSpPr>
          <p:cNvPr id="119" name="Google Shape;119;p5"/>
          <p:cNvSpPr txBox="1"/>
          <p:nvPr/>
        </p:nvSpPr>
        <p:spPr>
          <a:xfrm>
            <a:off x="582105" y="1766700"/>
            <a:ext cx="5423700" cy="3324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chemeClr val="dk1"/>
                </a:solidFill>
                <a:latin typeface="Fjalla One"/>
                <a:ea typeface="Fjalla One"/>
                <a:cs typeface="Fjalla One"/>
                <a:sym typeface="Fjalla One"/>
              </a:rPr>
              <a:t>Archeology</a:t>
            </a:r>
            <a:endParaRPr dirty="0">
              <a:latin typeface="Fjalla One"/>
              <a:ea typeface="Fjalla One"/>
              <a:cs typeface="Fjalla One"/>
              <a:sym typeface="Fjalla One"/>
            </a:endParaRPr>
          </a:p>
          <a:p>
            <a:pPr marL="0" marR="0" lvl="0" indent="0" algn="l" rtl="0">
              <a:spcBef>
                <a:spcPts val="0"/>
              </a:spcBef>
              <a:spcAft>
                <a:spcPts val="0"/>
              </a:spcAft>
              <a:buNone/>
            </a:pPr>
            <a:r>
              <a:rPr lang="en-US" sz="4800" b="1" dirty="0">
                <a:solidFill>
                  <a:schemeClr val="dk1"/>
                </a:solidFill>
                <a:latin typeface="Fjalla One"/>
                <a:ea typeface="Fjalla One"/>
                <a:cs typeface="Fjalla One"/>
                <a:sym typeface="Fjalla One"/>
              </a:rPr>
              <a:t>Genetics</a:t>
            </a:r>
            <a:endParaRPr dirty="0">
              <a:latin typeface="Fjalla One"/>
              <a:ea typeface="Fjalla One"/>
              <a:cs typeface="Fjalla One"/>
              <a:sym typeface="Fjalla One"/>
            </a:endParaRPr>
          </a:p>
          <a:p>
            <a:pPr marL="0" marR="0" lvl="0" indent="0" algn="l" rtl="0">
              <a:spcBef>
                <a:spcPts val="0"/>
              </a:spcBef>
              <a:spcAft>
                <a:spcPts val="0"/>
              </a:spcAft>
              <a:buNone/>
            </a:pPr>
            <a:r>
              <a:rPr lang="en-US" sz="4800" b="1" dirty="0">
                <a:solidFill>
                  <a:schemeClr val="dk1"/>
                </a:solidFill>
                <a:latin typeface="Fjalla One"/>
                <a:ea typeface="Fjalla One"/>
                <a:cs typeface="Fjalla One"/>
                <a:sym typeface="Fjalla One"/>
              </a:rPr>
              <a:t>Anthropology</a:t>
            </a:r>
            <a:endParaRPr dirty="0">
              <a:latin typeface="Fjalla One"/>
              <a:ea typeface="Fjalla One"/>
              <a:cs typeface="Fjalla One"/>
              <a:sym typeface="Fjalla One"/>
            </a:endParaRPr>
          </a:p>
          <a:p>
            <a:pPr marL="0" marR="0" lvl="0" indent="0" algn="l" rtl="0">
              <a:spcBef>
                <a:spcPts val="0"/>
              </a:spcBef>
              <a:spcAft>
                <a:spcPts val="0"/>
              </a:spcAft>
              <a:buNone/>
            </a:pPr>
            <a:r>
              <a:rPr lang="en-US" sz="4800" b="1" dirty="0">
                <a:solidFill>
                  <a:schemeClr val="dk1"/>
                </a:solidFill>
                <a:latin typeface="Fjalla One"/>
                <a:ea typeface="Fjalla One"/>
                <a:cs typeface="Fjalla One"/>
                <a:sym typeface="Fjalla One"/>
              </a:rPr>
              <a:t>Evolutionary biology</a:t>
            </a:r>
            <a:endParaRPr dirty="0">
              <a:latin typeface="Fjalla One"/>
              <a:ea typeface="Fjalla One"/>
              <a:cs typeface="Fjalla One"/>
              <a:sym typeface="Fjalla One"/>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20" name="Google Shape;120;p5" descr="A picture containing ground, outdoor, person, petting&#10;&#10;Description automatically generated"/>
          <p:cNvPicPr preferRelativeResize="0"/>
          <p:nvPr/>
        </p:nvPicPr>
        <p:blipFill rotWithShape="1">
          <a:blip r:embed="rId4">
            <a:alphaModFix/>
          </a:blip>
          <a:srcRect/>
          <a:stretch/>
        </p:blipFill>
        <p:spPr>
          <a:xfrm>
            <a:off x="6661150" y="1055452"/>
            <a:ext cx="4001116" cy="3000837"/>
          </a:xfrm>
          <a:prstGeom prst="rect">
            <a:avLst/>
          </a:prstGeom>
          <a:noFill/>
          <a:ln>
            <a:noFill/>
          </a:ln>
        </p:spPr>
      </p:pic>
      <p:pic>
        <p:nvPicPr>
          <p:cNvPr id="121" name="Google Shape;121;p5" descr="A picture containing indoor, different, several&#10;&#10;Description automatically generated"/>
          <p:cNvPicPr preferRelativeResize="0"/>
          <p:nvPr/>
        </p:nvPicPr>
        <p:blipFill rotWithShape="1">
          <a:blip r:embed="rId5">
            <a:alphaModFix/>
          </a:blip>
          <a:srcRect/>
          <a:stretch/>
        </p:blipFill>
        <p:spPr>
          <a:xfrm>
            <a:off x="6661150" y="4142371"/>
            <a:ext cx="4001116" cy="2658241"/>
          </a:xfrm>
          <a:prstGeom prst="rect">
            <a:avLst/>
          </a:prstGeom>
          <a:noFill/>
          <a:ln>
            <a:noFill/>
          </a:ln>
        </p:spPr>
      </p:pic>
      <p:sp>
        <p:nvSpPr>
          <p:cNvPr id="8" name="TextBox 7">
            <a:extLst>
              <a:ext uri="{FF2B5EF4-FFF2-40B4-BE49-F238E27FC236}">
                <a16:creationId xmlns:a16="http://schemas.microsoft.com/office/drawing/2014/main" id="{85C1348D-EE6B-46AB-9F8D-FF14D3AD9B74}"/>
              </a:ext>
            </a:extLst>
          </p:cNvPr>
          <p:cNvSpPr txBox="1"/>
          <p:nvPr/>
        </p:nvSpPr>
        <p:spPr>
          <a:xfrm>
            <a:off x="104775" y="185857"/>
            <a:ext cx="11988538" cy="923330"/>
          </a:xfrm>
          <a:prstGeom prst="rect">
            <a:avLst/>
          </a:prstGeom>
          <a:noFill/>
        </p:spPr>
        <p:txBody>
          <a:bodyPr wrap="square">
            <a:spAutoFit/>
          </a:bodyPr>
          <a:lstStyle/>
          <a:p>
            <a:r>
              <a:rPr lang="en-US" sz="5400" b="1" dirty="0">
                <a:latin typeface="Fjalla One" panose="02000506040000020004" pitchFamily="2" charset="0"/>
              </a:rPr>
              <a:t>How do we know the “race” concept is a lie?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9" descr="A picture containing text, clipart&#10;&#10;Description automatically generated"/>
          <p:cNvPicPr preferRelativeResize="0"/>
          <p:nvPr/>
        </p:nvPicPr>
        <p:blipFill rotWithShape="1">
          <a:blip r:embed="rId3">
            <a:alphaModFix/>
          </a:blip>
          <a:srcRect/>
          <a:stretch/>
        </p:blipFill>
        <p:spPr>
          <a:xfrm>
            <a:off x="669787" y="2191756"/>
            <a:ext cx="10852426" cy="3844859"/>
          </a:xfrm>
          <a:prstGeom prst="rect">
            <a:avLst/>
          </a:prstGeom>
          <a:noFill/>
          <a:ln>
            <a:noFill/>
          </a:ln>
        </p:spPr>
      </p:pic>
      <p:sp>
        <p:nvSpPr>
          <p:cNvPr id="2" name="TextBox 1">
            <a:extLst>
              <a:ext uri="{FF2B5EF4-FFF2-40B4-BE49-F238E27FC236}">
                <a16:creationId xmlns:a16="http://schemas.microsoft.com/office/drawing/2014/main" id="{CD02F91D-BD1C-41E1-9E96-9F0AA6B585B5}"/>
              </a:ext>
            </a:extLst>
          </p:cNvPr>
          <p:cNvSpPr txBox="1"/>
          <p:nvPr/>
        </p:nvSpPr>
        <p:spPr>
          <a:xfrm>
            <a:off x="414779" y="6036615"/>
            <a:ext cx="11909029" cy="707886"/>
          </a:xfrm>
          <a:prstGeom prst="rect">
            <a:avLst/>
          </a:prstGeom>
          <a:noFill/>
        </p:spPr>
        <p:txBody>
          <a:bodyPr wrap="none" rtlCol="0">
            <a:spAutoFit/>
          </a:bodyPr>
          <a:lstStyle/>
          <a:p>
            <a:r>
              <a:rPr lang="en-US" sz="4000" dirty="0">
                <a:latin typeface="Cooper Black" panose="0208090404030B020404" pitchFamily="18" charset="0"/>
              </a:rPr>
              <a:t>We study the evolution of the human species </a:t>
            </a:r>
          </a:p>
        </p:txBody>
      </p:sp>
      <p:pic>
        <p:nvPicPr>
          <p:cNvPr id="4" name="Picture 3" descr="A drawing of a person with a beard&#10;&#10;Description automatically generated">
            <a:extLst>
              <a:ext uri="{FF2B5EF4-FFF2-40B4-BE49-F238E27FC236}">
                <a16:creationId xmlns:a16="http://schemas.microsoft.com/office/drawing/2014/main" id="{C0F6D700-A3A5-4C03-A9B7-9179CD76AD9D}"/>
              </a:ext>
            </a:extLst>
          </p:cNvPr>
          <p:cNvPicPr>
            <a:picLocks noChangeAspect="1"/>
          </p:cNvPicPr>
          <p:nvPr/>
        </p:nvPicPr>
        <p:blipFill>
          <a:blip r:embed="rId4"/>
          <a:stretch>
            <a:fillRect/>
          </a:stretch>
        </p:blipFill>
        <p:spPr>
          <a:xfrm>
            <a:off x="218731" y="113499"/>
            <a:ext cx="2213384" cy="3266237"/>
          </a:xfrm>
          <a:prstGeom prst="rect">
            <a:avLst/>
          </a:prstGeom>
        </p:spPr>
      </p:pic>
      <p:pic>
        <p:nvPicPr>
          <p:cNvPr id="6" name="Picture 5" descr="A book cover with a person and a monkey&#10;&#10;Description automatically generated">
            <a:extLst>
              <a:ext uri="{FF2B5EF4-FFF2-40B4-BE49-F238E27FC236}">
                <a16:creationId xmlns:a16="http://schemas.microsoft.com/office/drawing/2014/main" id="{CC8D23D1-87BD-4844-AC10-65D88A6456D6}"/>
              </a:ext>
            </a:extLst>
          </p:cNvPr>
          <p:cNvPicPr>
            <a:picLocks noChangeAspect="1"/>
          </p:cNvPicPr>
          <p:nvPr/>
        </p:nvPicPr>
        <p:blipFill>
          <a:blip r:embed="rId5"/>
          <a:stretch>
            <a:fillRect/>
          </a:stretch>
        </p:blipFill>
        <p:spPr>
          <a:xfrm>
            <a:off x="2545721" y="113499"/>
            <a:ext cx="1884878" cy="2244454"/>
          </a:xfrm>
          <a:prstGeom prst="rect">
            <a:avLst/>
          </a:prstGeom>
        </p:spPr>
      </p:pic>
      <p:pic>
        <p:nvPicPr>
          <p:cNvPr id="8" name="Picture 7" descr="A book cover with skulls&#10;&#10;Description automatically generated">
            <a:extLst>
              <a:ext uri="{FF2B5EF4-FFF2-40B4-BE49-F238E27FC236}">
                <a16:creationId xmlns:a16="http://schemas.microsoft.com/office/drawing/2014/main" id="{615CE282-DC34-4724-8D9E-45F9CBC1FEEE}"/>
              </a:ext>
            </a:extLst>
          </p:cNvPr>
          <p:cNvPicPr>
            <a:picLocks noChangeAspect="1"/>
          </p:cNvPicPr>
          <p:nvPr/>
        </p:nvPicPr>
        <p:blipFill>
          <a:blip r:embed="rId6"/>
          <a:stretch>
            <a:fillRect/>
          </a:stretch>
        </p:blipFill>
        <p:spPr>
          <a:xfrm>
            <a:off x="4533290" y="113499"/>
            <a:ext cx="1696390" cy="2244454"/>
          </a:xfrm>
          <a:prstGeom prst="rect">
            <a:avLst/>
          </a:prstGeom>
        </p:spPr>
      </p:pic>
      <p:sp>
        <p:nvSpPr>
          <p:cNvPr id="9" name="TextBox 8">
            <a:extLst>
              <a:ext uri="{FF2B5EF4-FFF2-40B4-BE49-F238E27FC236}">
                <a16:creationId xmlns:a16="http://schemas.microsoft.com/office/drawing/2014/main" id="{E46D50D7-AECE-4AE8-ABAA-FC94370513AB}"/>
              </a:ext>
            </a:extLst>
          </p:cNvPr>
          <p:cNvSpPr txBox="1"/>
          <p:nvPr/>
        </p:nvSpPr>
        <p:spPr>
          <a:xfrm>
            <a:off x="6369293" y="172902"/>
            <a:ext cx="5876930" cy="1508105"/>
          </a:xfrm>
          <a:prstGeom prst="rect">
            <a:avLst/>
          </a:prstGeom>
          <a:noFill/>
        </p:spPr>
        <p:txBody>
          <a:bodyPr wrap="none" rtlCol="0">
            <a:spAutoFit/>
          </a:bodyPr>
          <a:lstStyle/>
          <a:p>
            <a:r>
              <a:rPr lang="en-US" sz="4600" dirty="0">
                <a:latin typeface="Amasis MT Pro Black" panose="02040A04050005020304" pitchFamily="18" charset="0"/>
              </a:rPr>
              <a:t>Humans developed</a:t>
            </a:r>
          </a:p>
          <a:p>
            <a:r>
              <a:rPr lang="en-US" sz="4600" dirty="0">
                <a:latin typeface="Amasis MT Pro Black" panose="02040A04050005020304" pitchFamily="18" charset="0"/>
              </a:rPr>
              <a:t>through evolution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4" name="TextBox 3">
            <a:extLst>
              <a:ext uri="{FF2B5EF4-FFF2-40B4-BE49-F238E27FC236}">
                <a16:creationId xmlns:a16="http://schemas.microsoft.com/office/drawing/2014/main" id="{CF86A91F-A187-4F52-A3AA-A2AAAE49C4AA}"/>
              </a:ext>
            </a:extLst>
          </p:cNvPr>
          <p:cNvSpPr txBox="1"/>
          <p:nvPr/>
        </p:nvSpPr>
        <p:spPr>
          <a:xfrm>
            <a:off x="233706" y="160358"/>
            <a:ext cx="11724588" cy="2000548"/>
          </a:xfrm>
          <a:prstGeom prst="rect">
            <a:avLst/>
          </a:prstGeom>
          <a:noFill/>
        </p:spPr>
        <p:txBody>
          <a:bodyPr wrap="square">
            <a:spAutoFit/>
          </a:bodyPr>
          <a:lstStyle/>
          <a:p>
            <a:r>
              <a:rPr lang="en-US" sz="2000" dirty="0"/>
              <a:t>February 4, 2023 </a:t>
            </a:r>
          </a:p>
          <a:p>
            <a:r>
              <a:rPr lang="en-US" sz="2000" dirty="0">
                <a:effectLst/>
              </a:rPr>
              <a:t>“In 2015, a new species of early human, named Homo naledi, was discovered in the Rising Star Cave in South Africa. This discovery, led by paleoanthropologist Lee Berger, is significant because it suggests that Homo naledi lived alongside other early human species, such as Homo erectus and Homo habilis, and may have coexisted with our own species, Homo sapiens, for tens of thousands of years</a:t>
            </a:r>
            <a:r>
              <a:rPr lang="en-US" sz="2400" dirty="0">
                <a:effectLst/>
              </a:rPr>
              <a:t>.” </a:t>
            </a:r>
          </a:p>
        </p:txBody>
      </p:sp>
      <p:pic>
        <p:nvPicPr>
          <p:cNvPr id="5" name="Picture 4" descr="A few skulls of human skull&#10;&#10;Description automatically generated">
            <a:extLst>
              <a:ext uri="{FF2B5EF4-FFF2-40B4-BE49-F238E27FC236}">
                <a16:creationId xmlns:a16="http://schemas.microsoft.com/office/drawing/2014/main" id="{AE894C89-CA2F-4ACA-8106-D29200DBB09D}"/>
              </a:ext>
            </a:extLst>
          </p:cNvPr>
          <p:cNvPicPr>
            <a:picLocks noChangeAspect="1"/>
          </p:cNvPicPr>
          <p:nvPr/>
        </p:nvPicPr>
        <p:blipFill>
          <a:blip r:embed="rId3"/>
          <a:stretch>
            <a:fillRect/>
          </a:stretch>
        </p:blipFill>
        <p:spPr>
          <a:xfrm>
            <a:off x="1236639" y="1963412"/>
            <a:ext cx="9443930" cy="4734230"/>
          </a:xfrm>
          <a:prstGeom prst="rect">
            <a:avLst/>
          </a:prstGeom>
        </p:spPr>
      </p:pic>
    </p:spTree>
    <p:extLst>
      <p:ext uri="{BB962C8B-B14F-4D97-AF65-F5344CB8AC3E}">
        <p14:creationId xmlns:p14="http://schemas.microsoft.com/office/powerpoint/2010/main" val="2769993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12" descr="Diagram&#10;&#10;Description automatically generated"/>
          <p:cNvPicPr preferRelativeResize="0"/>
          <p:nvPr/>
        </p:nvPicPr>
        <p:blipFill rotWithShape="1">
          <a:blip r:embed="rId3">
            <a:alphaModFix/>
          </a:blip>
          <a:srcRect/>
          <a:stretch/>
        </p:blipFill>
        <p:spPr>
          <a:xfrm>
            <a:off x="233614" y="227870"/>
            <a:ext cx="11724771" cy="640225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11" descr="A picture containing text, indoor&#10;&#10;Description automatically generated"/>
          <p:cNvPicPr preferRelativeResize="0"/>
          <p:nvPr/>
        </p:nvPicPr>
        <p:blipFill rotWithShape="1">
          <a:blip r:embed="rId3">
            <a:alphaModFix/>
          </a:blip>
          <a:srcRect/>
          <a:stretch/>
        </p:blipFill>
        <p:spPr>
          <a:xfrm>
            <a:off x="8353425" y="242887"/>
            <a:ext cx="3048000" cy="6470073"/>
          </a:xfrm>
          <a:prstGeom prst="rect">
            <a:avLst/>
          </a:prstGeom>
          <a:noFill/>
          <a:ln>
            <a:noFill/>
          </a:ln>
        </p:spPr>
      </p:pic>
      <p:sp>
        <p:nvSpPr>
          <p:cNvPr id="156" name="Google Shape;156;p11"/>
          <p:cNvSpPr txBox="1"/>
          <p:nvPr/>
        </p:nvSpPr>
        <p:spPr>
          <a:xfrm>
            <a:off x="579662" y="335865"/>
            <a:ext cx="7334252" cy="61862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latin typeface="Economica"/>
                <a:ea typeface="Economica"/>
                <a:cs typeface="Economica"/>
                <a:sym typeface="Economica"/>
              </a:rPr>
              <a:t>Both fossil and genetic evidence indicate that Neanderthals and modern humans (</a:t>
            </a:r>
            <a:r>
              <a:rPr lang="en-US" sz="3600" i="1" dirty="0">
                <a:solidFill>
                  <a:schemeClr val="dk1"/>
                </a:solidFill>
                <a:latin typeface="Economica"/>
                <a:ea typeface="Economica"/>
                <a:cs typeface="Economica"/>
                <a:sym typeface="Economica"/>
              </a:rPr>
              <a:t>Homo sapiens) </a:t>
            </a:r>
            <a:r>
              <a:rPr lang="en-US" sz="3600" dirty="0">
                <a:solidFill>
                  <a:schemeClr val="dk1"/>
                </a:solidFill>
                <a:latin typeface="Economica"/>
                <a:ea typeface="Economica"/>
                <a:cs typeface="Economica"/>
                <a:sym typeface="Economica"/>
              </a:rPr>
              <a:t>evolved from a common ancestor between 700,000 and 300,000 years ago. Neanderthals and modern humans belong to the same genus (</a:t>
            </a:r>
            <a:r>
              <a:rPr lang="en-US" sz="3600" i="1" dirty="0">
                <a:solidFill>
                  <a:schemeClr val="dk1"/>
                </a:solidFill>
                <a:latin typeface="Economica"/>
                <a:ea typeface="Economica"/>
                <a:cs typeface="Economica"/>
                <a:sym typeface="Economica"/>
              </a:rPr>
              <a:t>Homo</a:t>
            </a:r>
            <a:r>
              <a:rPr lang="en-US" sz="3600" dirty="0">
                <a:solidFill>
                  <a:schemeClr val="dk1"/>
                </a:solidFill>
                <a:latin typeface="Economica"/>
                <a:ea typeface="Economica"/>
                <a:cs typeface="Economica"/>
                <a:sym typeface="Economica"/>
              </a:rPr>
              <a:t>) and inhabited the same geographic areas in western Asia for 30,000–50,000 years; genetic evidence indicate while they interbred with non-African modern humans, they ultimately became distinct branches of the human family tree (separate species). </a:t>
            </a:r>
            <a:r>
              <a:rPr lang="en-US" sz="3600" b="1" dirty="0">
                <a:solidFill>
                  <a:schemeClr val="dk1"/>
                </a:solidFill>
                <a:latin typeface="Economica"/>
                <a:ea typeface="Economica"/>
                <a:cs typeface="Economica"/>
                <a:sym typeface="Economica"/>
              </a:rPr>
              <a:t>Smithsonian</a:t>
            </a:r>
            <a:endParaRPr sz="3600" dirty="0">
              <a:latin typeface="Economica"/>
              <a:ea typeface="Economica"/>
              <a:cs typeface="Economica"/>
              <a:sym typeface="Economic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skulls on a black background&#10;&#10;Description automatically generated">
            <a:extLst>
              <a:ext uri="{FF2B5EF4-FFF2-40B4-BE49-F238E27FC236}">
                <a16:creationId xmlns:a16="http://schemas.microsoft.com/office/drawing/2014/main" id="{D79E648F-E92A-4DEC-925F-8BA053F8FF04}"/>
              </a:ext>
            </a:extLst>
          </p:cNvPr>
          <p:cNvPicPr>
            <a:picLocks noChangeAspect="1"/>
          </p:cNvPicPr>
          <p:nvPr/>
        </p:nvPicPr>
        <p:blipFill>
          <a:blip r:embed="rId2"/>
          <a:stretch>
            <a:fillRect/>
          </a:stretch>
        </p:blipFill>
        <p:spPr>
          <a:xfrm>
            <a:off x="160649" y="358991"/>
            <a:ext cx="11870701" cy="6140018"/>
          </a:xfrm>
          <a:prstGeom prst="rect">
            <a:avLst/>
          </a:prstGeom>
        </p:spPr>
      </p:pic>
    </p:spTree>
    <p:extLst>
      <p:ext uri="{BB962C8B-B14F-4D97-AF65-F5344CB8AC3E}">
        <p14:creationId xmlns:p14="http://schemas.microsoft.com/office/powerpoint/2010/main" val="3818298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0" descr="Map&#10;&#10;Description automatically generated"/>
          <p:cNvPicPr preferRelativeResize="0"/>
          <p:nvPr/>
        </p:nvPicPr>
        <p:blipFill rotWithShape="1">
          <a:blip r:embed="rId3">
            <a:alphaModFix/>
          </a:blip>
          <a:srcRect/>
          <a:stretch/>
        </p:blipFill>
        <p:spPr>
          <a:xfrm>
            <a:off x="109924" y="71437"/>
            <a:ext cx="12018352" cy="5643563"/>
          </a:xfrm>
          <a:prstGeom prst="rect">
            <a:avLst/>
          </a:prstGeom>
          <a:noFill/>
          <a:ln>
            <a:noFill/>
          </a:ln>
        </p:spPr>
      </p:pic>
      <p:sp>
        <p:nvSpPr>
          <p:cNvPr id="2" name="TextBox 1">
            <a:extLst>
              <a:ext uri="{FF2B5EF4-FFF2-40B4-BE49-F238E27FC236}">
                <a16:creationId xmlns:a16="http://schemas.microsoft.com/office/drawing/2014/main" id="{614144B0-9EBB-475C-8EDB-EB0660945848}"/>
              </a:ext>
            </a:extLst>
          </p:cNvPr>
          <p:cNvSpPr txBox="1"/>
          <p:nvPr/>
        </p:nvSpPr>
        <p:spPr>
          <a:xfrm>
            <a:off x="109924" y="5894109"/>
            <a:ext cx="11740715" cy="646331"/>
          </a:xfrm>
          <a:prstGeom prst="rect">
            <a:avLst/>
          </a:prstGeom>
          <a:noFill/>
        </p:spPr>
        <p:txBody>
          <a:bodyPr wrap="none" rtlCol="0">
            <a:spAutoFit/>
          </a:bodyPr>
          <a:lstStyle/>
          <a:p>
            <a:r>
              <a:rPr lang="en-US" sz="3600" dirty="0">
                <a:latin typeface="Amasis MT Pro Black" panose="02040A04050005020304" pitchFamily="18" charset="0"/>
              </a:rPr>
              <a:t>There is one human species.  The origin is Africa!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5" name="Picture 4" descr="A person with a mustache and a short haircut&#10;&#10;Description automatically generated">
            <a:extLst>
              <a:ext uri="{FF2B5EF4-FFF2-40B4-BE49-F238E27FC236}">
                <a16:creationId xmlns:a16="http://schemas.microsoft.com/office/drawing/2014/main" id="{1B6D86C8-04BD-47D4-8D0D-56776824260D}"/>
              </a:ext>
            </a:extLst>
          </p:cNvPr>
          <p:cNvPicPr>
            <a:picLocks noChangeAspect="1"/>
          </p:cNvPicPr>
          <p:nvPr/>
        </p:nvPicPr>
        <p:blipFill rotWithShape="1">
          <a:blip r:embed="rId3"/>
          <a:srcRect t="7647" b="5558"/>
          <a:stretch/>
        </p:blipFill>
        <p:spPr>
          <a:xfrm>
            <a:off x="7486115" y="177554"/>
            <a:ext cx="4300386" cy="5406501"/>
          </a:xfrm>
          <a:prstGeom prst="rect">
            <a:avLst/>
          </a:prstGeom>
        </p:spPr>
      </p:pic>
      <p:sp>
        <p:nvSpPr>
          <p:cNvPr id="7" name="TextBox 6">
            <a:extLst>
              <a:ext uri="{FF2B5EF4-FFF2-40B4-BE49-F238E27FC236}">
                <a16:creationId xmlns:a16="http://schemas.microsoft.com/office/drawing/2014/main" id="{43E98529-0125-4797-925E-1D8678A23D47}"/>
              </a:ext>
            </a:extLst>
          </p:cNvPr>
          <p:cNvSpPr txBox="1"/>
          <p:nvPr/>
        </p:nvSpPr>
        <p:spPr>
          <a:xfrm>
            <a:off x="7569333" y="5761609"/>
            <a:ext cx="4506812" cy="646331"/>
          </a:xfrm>
          <a:prstGeom prst="rect">
            <a:avLst/>
          </a:prstGeom>
          <a:noFill/>
        </p:spPr>
        <p:txBody>
          <a:bodyPr wrap="square">
            <a:spAutoFit/>
          </a:bodyPr>
          <a:lstStyle/>
          <a:p>
            <a:r>
              <a:rPr lang="en-US" sz="1800" b="1" dirty="0"/>
              <a:t>John Wesley Gilbert</a:t>
            </a:r>
            <a:r>
              <a:rPr lang="en-US" sz="1800" dirty="0"/>
              <a:t> (1863</a:t>
            </a:r>
            <a:r>
              <a:rPr lang="en-US" sz="1800" baseline="30000" dirty="0">
                <a:hlinkClick r:id="rId4"/>
              </a:rPr>
              <a:t>[1]</a:t>
            </a:r>
            <a:r>
              <a:rPr lang="en-US" sz="1800" dirty="0"/>
              <a:t> – 1923), </a:t>
            </a:r>
          </a:p>
          <a:p>
            <a:r>
              <a:rPr lang="en-US" sz="1800" dirty="0"/>
              <a:t>the first Afro-American archaeologist</a:t>
            </a:r>
          </a:p>
        </p:txBody>
      </p:sp>
      <p:pic>
        <p:nvPicPr>
          <p:cNvPr id="11" name="Picture 10" descr="A logo with black and orange lines&#10;&#10;Description automatically generated">
            <a:extLst>
              <a:ext uri="{FF2B5EF4-FFF2-40B4-BE49-F238E27FC236}">
                <a16:creationId xmlns:a16="http://schemas.microsoft.com/office/drawing/2014/main" id="{AE6FCD4A-FF3C-49E7-B848-8305F2D6093B}"/>
              </a:ext>
            </a:extLst>
          </p:cNvPr>
          <p:cNvPicPr>
            <a:picLocks noChangeAspect="1"/>
          </p:cNvPicPr>
          <p:nvPr/>
        </p:nvPicPr>
        <p:blipFill rotWithShape="1">
          <a:blip r:embed="rId5"/>
          <a:srcRect l="9465" t="32933" r="10673" b="34166"/>
          <a:stretch/>
        </p:blipFill>
        <p:spPr>
          <a:xfrm>
            <a:off x="2203241" y="5257510"/>
            <a:ext cx="3263245" cy="1344386"/>
          </a:xfrm>
          <a:prstGeom prst="rect">
            <a:avLst/>
          </a:prstGeom>
        </p:spPr>
      </p:pic>
      <p:sp>
        <p:nvSpPr>
          <p:cNvPr id="13" name="TextBox 12">
            <a:extLst>
              <a:ext uri="{FF2B5EF4-FFF2-40B4-BE49-F238E27FC236}">
                <a16:creationId xmlns:a16="http://schemas.microsoft.com/office/drawing/2014/main" id="{77797C3F-75DE-476D-9F6E-5471AB7DAC03}"/>
              </a:ext>
            </a:extLst>
          </p:cNvPr>
          <p:cNvSpPr txBox="1"/>
          <p:nvPr/>
        </p:nvSpPr>
        <p:spPr>
          <a:xfrm>
            <a:off x="468817" y="1138462"/>
            <a:ext cx="6732093" cy="4093428"/>
          </a:xfrm>
          <a:prstGeom prst="rect">
            <a:avLst/>
          </a:prstGeom>
          <a:noFill/>
        </p:spPr>
        <p:txBody>
          <a:bodyPr wrap="square">
            <a:spAutoFit/>
          </a:bodyPr>
          <a:lstStyle/>
          <a:p>
            <a:r>
              <a:rPr lang="en-US" sz="2000" b="1" dirty="0"/>
              <a:t>The Society of Black Archaeologists </a:t>
            </a:r>
            <a:r>
              <a:rPr lang="en-US" sz="2000" dirty="0"/>
              <a:t>was created in 2011 with five goals in mind: </a:t>
            </a:r>
            <a:r>
              <a:rPr lang="en-US" sz="2000" b="1" dirty="0"/>
              <a:t>To</a:t>
            </a:r>
            <a:r>
              <a:rPr lang="en-US" sz="2000" dirty="0"/>
              <a:t> lobby on behalf and ensure the proper treatment of African and African Diaspora material culture. </a:t>
            </a:r>
            <a:r>
              <a:rPr lang="en-US" sz="2000" b="1" dirty="0"/>
              <a:t>To</a:t>
            </a:r>
            <a:r>
              <a:rPr lang="en-US" sz="2000" dirty="0"/>
              <a:t> encourage more people of African descent to enter the field of archaeology; </a:t>
            </a:r>
            <a:r>
              <a:rPr lang="en-US" sz="2000" b="1" dirty="0"/>
              <a:t>To</a:t>
            </a:r>
            <a:r>
              <a:rPr lang="en-US" sz="2000" dirty="0"/>
              <a:t> raise and address concerns related to African peoples worldwide; </a:t>
            </a:r>
            <a:r>
              <a:rPr lang="en-US" sz="2000" b="1" dirty="0"/>
              <a:t>To</a:t>
            </a:r>
            <a:r>
              <a:rPr lang="en-US" sz="2000" dirty="0"/>
              <a:t> highlight the past and present achievements and contributions that people of African descent have made to the field of archaeology; </a:t>
            </a:r>
            <a:r>
              <a:rPr lang="en-US" sz="2000" b="1" dirty="0"/>
              <a:t>To</a:t>
            </a:r>
            <a:r>
              <a:rPr lang="en-US" sz="2000" dirty="0"/>
              <a:t> ensure the communities affected by archaeological work act not just as objects of study or informants but are active makers and/or participants in the unearthing of their own history</a:t>
            </a:r>
          </a:p>
        </p:txBody>
      </p:sp>
      <p:sp>
        <p:nvSpPr>
          <p:cNvPr id="15" name="TextBox 14">
            <a:extLst>
              <a:ext uri="{FF2B5EF4-FFF2-40B4-BE49-F238E27FC236}">
                <a16:creationId xmlns:a16="http://schemas.microsoft.com/office/drawing/2014/main" id="{6F77E2D8-D593-4363-A179-F5D01ECF89C2}"/>
              </a:ext>
            </a:extLst>
          </p:cNvPr>
          <p:cNvSpPr txBox="1"/>
          <p:nvPr/>
        </p:nvSpPr>
        <p:spPr>
          <a:xfrm>
            <a:off x="68198" y="278289"/>
            <a:ext cx="8844398" cy="769441"/>
          </a:xfrm>
          <a:prstGeom prst="rect">
            <a:avLst/>
          </a:prstGeom>
          <a:noFill/>
        </p:spPr>
        <p:txBody>
          <a:bodyPr wrap="square">
            <a:spAutoFit/>
          </a:bodyPr>
          <a:lstStyle/>
          <a:p>
            <a:r>
              <a:rPr lang="en-US" sz="4400" dirty="0">
                <a:solidFill>
                  <a:srgbClr val="FF0000"/>
                </a:solidFill>
                <a:latin typeface="Amasis MT Pro Black" panose="02040A04050005020304" pitchFamily="18" charset="0"/>
              </a:rPr>
              <a:t>We need Black scientists!</a:t>
            </a:r>
          </a:p>
        </p:txBody>
      </p:sp>
    </p:spTree>
    <p:extLst>
      <p:ext uri="{BB962C8B-B14F-4D97-AF65-F5344CB8AC3E}">
        <p14:creationId xmlns:p14="http://schemas.microsoft.com/office/powerpoint/2010/main" val="3888081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6" name="Picture 5" descr="A drawing of a person kneeling&#10;&#10;Description automatically generated">
            <a:extLst>
              <a:ext uri="{FF2B5EF4-FFF2-40B4-BE49-F238E27FC236}">
                <a16:creationId xmlns:a16="http://schemas.microsoft.com/office/drawing/2014/main" id="{7DA7B93C-B4E1-4D15-A419-EA704832AEE1}"/>
              </a:ext>
            </a:extLst>
          </p:cNvPr>
          <p:cNvPicPr>
            <a:picLocks noChangeAspect="1"/>
          </p:cNvPicPr>
          <p:nvPr/>
        </p:nvPicPr>
        <p:blipFill>
          <a:blip r:embed="rId3"/>
          <a:stretch>
            <a:fillRect/>
          </a:stretch>
        </p:blipFill>
        <p:spPr>
          <a:xfrm>
            <a:off x="5398142" y="364862"/>
            <a:ext cx="6660323" cy="5068272"/>
          </a:xfrm>
          <a:prstGeom prst="rect">
            <a:avLst/>
          </a:prstGeom>
        </p:spPr>
      </p:pic>
      <p:pic>
        <p:nvPicPr>
          <p:cNvPr id="8" name="Picture 7" descr="A drawing of a person&#10;&#10;Description automatically generated">
            <a:extLst>
              <a:ext uri="{FF2B5EF4-FFF2-40B4-BE49-F238E27FC236}">
                <a16:creationId xmlns:a16="http://schemas.microsoft.com/office/drawing/2014/main" id="{7970FC81-B755-4D7D-92A7-9DFEF9F43F7A}"/>
              </a:ext>
            </a:extLst>
          </p:cNvPr>
          <p:cNvPicPr>
            <a:picLocks noChangeAspect="1"/>
          </p:cNvPicPr>
          <p:nvPr/>
        </p:nvPicPr>
        <p:blipFill>
          <a:blip r:embed="rId4"/>
          <a:stretch>
            <a:fillRect/>
          </a:stretch>
        </p:blipFill>
        <p:spPr>
          <a:xfrm>
            <a:off x="301841" y="216347"/>
            <a:ext cx="4791163" cy="6512432"/>
          </a:xfrm>
          <a:prstGeom prst="rect">
            <a:avLst/>
          </a:prstGeom>
        </p:spPr>
      </p:pic>
      <p:sp>
        <p:nvSpPr>
          <p:cNvPr id="9" name="TextBox 8">
            <a:extLst>
              <a:ext uri="{FF2B5EF4-FFF2-40B4-BE49-F238E27FC236}">
                <a16:creationId xmlns:a16="http://schemas.microsoft.com/office/drawing/2014/main" id="{01680A70-E6C5-4C57-811A-75DB445FBFD5}"/>
              </a:ext>
            </a:extLst>
          </p:cNvPr>
          <p:cNvSpPr txBox="1"/>
          <p:nvPr/>
        </p:nvSpPr>
        <p:spPr>
          <a:xfrm>
            <a:off x="5530789" y="5723697"/>
            <a:ext cx="6428363" cy="769441"/>
          </a:xfrm>
          <a:prstGeom prst="rect">
            <a:avLst/>
          </a:prstGeom>
          <a:noFill/>
        </p:spPr>
        <p:txBody>
          <a:bodyPr wrap="none" rtlCol="0">
            <a:spAutoFit/>
          </a:bodyPr>
          <a:lstStyle/>
          <a:p>
            <a:r>
              <a:rPr lang="en-US" sz="4400" dirty="0">
                <a:solidFill>
                  <a:srgbClr val="FF0000"/>
                </a:solidFill>
                <a:latin typeface="Amasis MT Pro Black" panose="02040A04050005020304" pitchFamily="18" charset="0"/>
              </a:rPr>
              <a:t>First art, then science</a:t>
            </a:r>
          </a:p>
        </p:txBody>
      </p:sp>
    </p:spTree>
    <p:extLst>
      <p:ext uri="{BB962C8B-B14F-4D97-AF65-F5344CB8AC3E}">
        <p14:creationId xmlns:p14="http://schemas.microsoft.com/office/powerpoint/2010/main" val="1107451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7" name="TextBox 6">
            <a:extLst>
              <a:ext uri="{FF2B5EF4-FFF2-40B4-BE49-F238E27FC236}">
                <a16:creationId xmlns:a16="http://schemas.microsoft.com/office/drawing/2014/main" id="{88EA4AC7-B846-4389-B01A-B53716B6A785}"/>
              </a:ext>
            </a:extLst>
          </p:cNvPr>
          <p:cNvSpPr txBox="1"/>
          <p:nvPr/>
        </p:nvSpPr>
        <p:spPr>
          <a:xfrm>
            <a:off x="254523" y="4235651"/>
            <a:ext cx="11830639" cy="2246769"/>
          </a:xfrm>
          <a:prstGeom prst="rect">
            <a:avLst/>
          </a:prstGeom>
          <a:noFill/>
        </p:spPr>
        <p:txBody>
          <a:bodyPr wrap="square">
            <a:spAutoFit/>
          </a:bodyPr>
          <a:lstStyle/>
          <a:p>
            <a:r>
              <a:rPr lang="en-US" sz="2000" b="1" dirty="0">
                <a:solidFill>
                  <a:srgbClr val="FF0000"/>
                </a:solidFill>
              </a:rPr>
              <a:t>DNA</a:t>
            </a:r>
            <a:r>
              <a:rPr lang="en-US" sz="2000" b="1" dirty="0"/>
              <a:t> is the building blocks of genes that contain the coded instruction for building and maintaining a body. </a:t>
            </a:r>
          </a:p>
          <a:p>
            <a:endParaRPr lang="en-US" sz="2000" b="1" dirty="0"/>
          </a:p>
          <a:p>
            <a:r>
              <a:rPr lang="en-US" sz="2000" b="1" dirty="0">
                <a:solidFill>
                  <a:srgbClr val="FF0000"/>
                </a:solidFill>
              </a:rPr>
              <a:t>Genes</a:t>
            </a:r>
            <a:r>
              <a:rPr lang="en-US" sz="2000" b="1" dirty="0"/>
              <a:t> are a portion of DNA that are tasked with making specific proteins that play a critical role in the structure and function of the body. </a:t>
            </a:r>
          </a:p>
          <a:p>
            <a:endParaRPr lang="en-US" sz="2000" b="1" dirty="0"/>
          </a:p>
          <a:p>
            <a:r>
              <a:rPr lang="en-US" sz="2000" b="1" dirty="0">
                <a:solidFill>
                  <a:srgbClr val="FF0000"/>
                </a:solidFill>
              </a:rPr>
              <a:t>Chromosomes</a:t>
            </a:r>
            <a:r>
              <a:rPr lang="en-US" sz="2000" b="1" dirty="0"/>
              <a:t> are structures containing many genes each.</a:t>
            </a:r>
          </a:p>
        </p:txBody>
      </p:sp>
      <p:pic>
        <p:nvPicPr>
          <p:cNvPr id="13" name="Picture 12" descr="Diagram of a cell division&#10;&#10;Description automatically generated">
            <a:extLst>
              <a:ext uri="{FF2B5EF4-FFF2-40B4-BE49-F238E27FC236}">
                <a16:creationId xmlns:a16="http://schemas.microsoft.com/office/drawing/2014/main" id="{72F8B0E0-B9AD-4B00-9F74-2C46BC3425C7}"/>
              </a:ext>
            </a:extLst>
          </p:cNvPr>
          <p:cNvPicPr>
            <a:picLocks noChangeAspect="1"/>
          </p:cNvPicPr>
          <p:nvPr/>
        </p:nvPicPr>
        <p:blipFill>
          <a:blip r:embed="rId3"/>
          <a:stretch>
            <a:fillRect/>
          </a:stretch>
        </p:blipFill>
        <p:spPr>
          <a:xfrm>
            <a:off x="1314437" y="198742"/>
            <a:ext cx="8508293" cy="3950279"/>
          </a:xfrm>
          <a:prstGeom prst="rect">
            <a:avLst/>
          </a:prstGeom>
        </p:spPr>
      </p:pic>
    </p:spTree>
    <p:extLst>
      <p:ext uri="{BB962C8B-B14F-4D97-AF65-F5344CB8AC3E}">
        <p14:creationId xmlns:p14="http://schemas.microsoft.com/office/powerpoint/2010/main" val="2382546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4747382" y="2313058"/>
            <a:ext cx="35316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i="0" u="none" strike="noStrike" cap="none" dirty="0">
                <a:solidFill>
                  <a:srgbClr val="FF0000"/>
                </a:solidFill>
                <a:latin typeface="Fjalla One"/>
                <a:ea typeface="Fjalla One"/>
                <a:cs typeface="Fjalla One"/>
                <a:sym typeface="Fjalla One"/>
              </a:rPr>
              <a:t>Color</a:t>
            </a:r>
            <a:endParaRPr dirty="0">
              <a:solidFill>
                <a:srgbClr val="FF0000"/>
              </a:solidFill>
              <a:latin typeface="Fjalla One"/>
              <a:ea typeface="Fjalla One"/>
              <a:cs typeface="Fjalla One"/>
              <a:sym typeface="Fjalla One"/>
            </a:endParaRPr>
          </a:p>
        </p:txBody>
      </p:sp>
      <p:sp>
        <p:nvSpPr>
          <p:cNvPr id="2" name="TextBox 1">
            <a:extLst>
              <a:ext uri="{FF2B5EF4-FFF2-40B4-BE49-F238E27FC236}">
                <a16:creationId xmlns:a16="http://schemas.microsoft.com/office/drawing/2014/main" id="{27CF82D6-DA05-4DCA-824D-5A6223BCA43A}"/>
              </a:ext>
            </a:extLst>
          </p:cNvPr>
          <p:cNvSpPr txBox="1"/>
          <p:nvPr/>
        </p:nvSpPr>
        <p:spPr>
          <a:xfrm>
            <a:off x="3400147" y="4216468"/>
            <a:ext cx="4964821" cy="2277547"/>
          </a:xfrm>
          <a:prstGeom prst="rect">
            <a:avLst/>
          </a:prstGeom>
          <a:noFill/>
        </p:spPr>
        <p:txBody>
          <a:bodyPr wrap="none" rtlCol="0">
            <a:spAutoFit/>
          </a:bodyPr>
          <a:lstStyle/>
          <a:p>
            <a:pPr algn="ctr"/>
            <a:r>
              <a:rPr lang="en-US" sz="3200" dirty="0">
                <a:latin typeface="Cooper Black" panose="0208090404030B020404" pitchFamily="18" charset="0"/>
              </a:rPr>
              <a:t>Abdul Alkalimat</a:t>
            </a:r>
          </a:p>
          <a:p>
            <a:pPr algn="ctr"/>
            <a:r>
              <a:rPr lang="en-US" sz="3200" dirty="0">
                <a:latin typeface="Cooper Black" panose="0208090404030B020404" pitchFamily="18" charset="0"/>
              </a:rPr>
              <a:t>IFA: Intro for all</a:t>
            </a:r>
          </a:p>
          <a:p>
            <a:pPr algn="ctr"/>
            <a:r>
              <a:rPr lang="en-US" sz="3200" dirty="0">
                <a:latin typeface="Cooper Black" panose="0208090404030B020404" pitchFamily="18" charset="0"/>
              </a:rPr>
              <a:t>Community Lecture #1</a:t>
            </a:r>
          </a:p>
          <a:p>
            <a:pPr algn="ctr"/>
            <a:r>
              <a:rPr lang="en-US" sz="3200" dirty="0">
                <a:latin typeface="Cooper Black" panose="0208090404030B020404" pitchFamily="18" charset="0"/>
              </a:rPr>
              <a:t>August 26, 2023</a:t>
            </a:r>
          </a:p>
          <a:p>
            <a:endParaRPr lang="en-US" dirty="0"/>
          </a:p>
        </p:txBody>
      </p:sp>
    </p:spTree>
    <p:extLst>
      <p:ext uri="{BB962C8B-B14F-4D97-AF65-F5344CB8AC3E}">
        <p14:creationId xmlns:p14="http://schemas.microsoft.com/office/powerpoint/2010/main" val="1844938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descr="A number of x and x symbols&#10;&#10;Description automatically generated">
            <a:extLst>
              <a:ext uri="{FF2B5EF4-FFF2-40B4-BE49-F238E27FC236}">
                <a16:creationId xmlns:a16="http://schemas.microsoft.com/office/drawing/2014/main" id="{56A37C26-720B-420E-8D4C-05CC69F339C1}"/>
              </a:ext>
            </a:extLst>
          </p:cNvPr>
          <p:cNvPicPr>
            <a:picLocks noChangeAspect="1"/>
          </p:cNvPicPr>
          <p:nvPr/>
        </p:nvPicPr>
        <p:blipFill>
          <a:blip r:embed="rId3"/>
          <a:stretch>
            <a:fillRect/>
          </a:stretch>
        </p:blipFill>
        <p:spPr>
          <a:xfrm>
            <a:off x="980243" y="132548"/>
            <a:ext cx="10010313" cy="5633824"/>
          </a:xfrm>
          <a:prstGeom prst="rect">
            <a:avLst/>
          </a:prstGeom>
        </p:spPr>
      </p:pic>
      <p:sp>
        <p:nvSpPr>
          <p:cNvPr id="5" name="TextBox 4">
            <a:extLst>
              <a:ext uri="{FF2B5EF4-FFF2-40B4-BE49-F238E27FC236}">
                <a16:creationId xmlns:a16="http://schemas.microsoft.com/office/drawing/2014/main" id="{1932A2B3-2B4D-49A1-AF5F-03F9ECD73285}"/>
              </a:ext>
            </a:extLst>
          </p:cNvPr>
          <p:cNvSpPr txBox="1"/>
          <p:nvPr/>
        </p:nvSpPr>
        <p:spPr>
          <a:xfrm>
            <a:off x="980244" y="5766372"/>
            <a:ext cx="10542972" cy="969496"/>
          </a:xfrm>
          <a:prstGeom prst="rect">
            <a:avLst/>
          </a:prstGeom>
          <a:noFill/>
        </p:spPr>
        <p:txBody>
          <a:bodyPr wrap="square">
            <a:spAutoFit/>
          </a:bodyPr>
          <a:lstStyle/>
          <a:p>
            <a:r>
              <a:rPr lang="en-US" sz="1900" dirty="0">
                <a:latin typeface="Times New Roman" panose="02020603050405020304" pitchFamily="18" charset="0"/>
                <a:cs typeface="Times New Roman" panose="02020603050405020304" pitchFamily="18" charset="0"/>
              </a:rPr>
              <a:t>Humans have 22 pairs of numbered chromosomes (autosomes) and one pair of sex chromosomes (XX or XY), for a total of 46. Each pair contains two chromosomes, one coming from each parent, which means that children inherit half of their chromosomes from their mother and half from their father.</a:t>
            </a:r>
          </a:p>
        </p:txBody>
      </p:sp>
    </p:spTree>
    <p:extLst>
      <p:ext uri="{BB962C8B-B14F-4D97-AF65-F5344CB8AC3E}">
        <p14:creationId xmlns:p14="http://schemas.microsoft.com/office/powerpoint/2010/main" val="4037999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descr="A comparison of different types of genetic modification&#10;&#10;Description automatically generated">
            <a:extLst>
              <a:ext uri="{FF2B5EF4-FFF2-40B4-BE49-F238E27FC236}">
                <a16:creationId xmlns:a16="http://schemas.microsoft.com/office/drawing/2014/main" id="{5A73FA6E-E003-46B3-9FB7-66DD31D5392F}"/>
              </a:ext>
            </a:extLst>
          </p:cNvPr>
          <p:cNvPicPr>
            <a:picLocks noChangeAspect="1"/>
          </p:cNvPicPr>
          <p:nvPr/>
        </p:nvPicPr>
        <p:blipFill>
          <a:blip r:embed="rId3"/>
          <a:stretch>
            <a:fillRect/>
          </a:stretch>
        </p:blipFill>
        <p:spPr>
          <a:xfrm>
            <a:off x="592781" y="201967"/>
            <a:ext cx="4175626" cy="6454066"/>
          </a:xfrm>
          <a:prstGeom prst="rect">
            <a:avLst/>
          </a:prstGeom>
        </p:spPr>
      </p:pic>
      <p:pic>
        <p:nvPicPr>
          <p:cNvPr id="5" name="Picture 4" descr="A group of people doing different activities&#10;&#10;Description automatically generated">
            <a:extLst>
              <a:ext uri="{FF2B5EF4-FFF2-40B4-BE49-F238E27FC236}">
                <a16:creationId xmlns:a16="http://schemas.microsoft.com/office/drawing/2014/main" id="{12A12CE5-D6E4-4617-AD3B-9F69C5ABAF39}"/>
              </a:ext>
            </a:extLst>
          </p:cNvPr>
          <p:cNvPicPr>
            <a:picLocks noChangeAspect="1"/>
          </p:cNvPicPr>
          <p:nvPr/>
        </p:nvPicPr>
        <p:blipFill>
          <a:blip r:embed="rId4"/>
          <a:stretch>
            <a:fillRect/>
          </a:stretch>
        </p:blipFill>
        <p:spPr>
          <a:xfrm>
            <a:off x="5006887" y="403844"/>
            <a:ext cx="6906945" cy="5180209"/>
          </a:xfrm>
          <a:prstGeom prst="rect">
            <a:avLst/>
          </a:prstGeom>
        </p:spPr>
      </p:pic>
      <p:sp>
        <p:nvSpPr>
          <p:cNvPr id="6" name="TextBox 5">
            <a:extLst>
              <a:ext uri="{FF2B5EF4-FFF2-40B4-BE49-F238E27FC236}">
                <a16:creationId xmlns:a16="http://schemas.microsoft.com/office/drawing/2014/main" id="{66FF8C35-5528-4CFF-9F4B-9BB24167076B}"/>
              </a:ext>
            </a:extLst>
          </p:cNvPr>
          <p:cNvSpPr txBox="1"/>
          <p:nvPr/>
        </p:nvSpPr>
        <p:spPr>
          <a:xfrm>
            <a:off x="4967700" y="5584053"/>
            <a:ext cx="6946132" cy="954107"/>
          </a:xfrm>
          <a:prstGeom prst="rect">
            <a:avLst/>
          </a:prstGeom>
          <a:noFill/>
        </p:spPr>
        <p:txBody>
          <a:bodyPr wrap="none" rtlCol="0">
            <a:spAutoFit/>
          </a:bodyPr>
          <a:lstStyle/>
          <a:p>
            <a:pPr algn="ctr"/>
            <a:r>
              <a:rPr lang="en-US" sz="2800" dirty="0">
                <a:solidFill>
                  <a:srgbClr val="FF0000"/>
                </a:solidFill>
                <a:latin typeface="Amasis MT Pro Black" panose="02040A04050005020304" pitchFamily="18" charset="0"/>
              </a:rPr>
              <a:t>Human evolution is dynamic and </a:t>
            </a:r>
          </a:p>
          <a:p>
            <a:pPr algn="ctr"/>
            <a:r>
              <a:rPr lang="en-US" sz="2800" dirty="0">
                <a:solidFill>
                  <a:srgbClr val="FF0000"/>
                </a:solidFill>
                <a:latin typeface="Amasis MT Pro Black" panose="02040A04050005020304" pitchFamily="18" charset="0"/>
              </a:rPr>
              <a:t>constantly changing on a global level</a:t>
            </a:r>
          </a:p>
        </p:txBody>
      </p:sp>
    </p:spTree>
    <p:extLst>
      <p:ext uri="{BB962C8B-B14F-4D97-AF65-F5344CB8AC3E}">
        <p14:creationId xmlns:p14="http://schemas.microsoft.com/office/powerpoint/2010/main" val="3074637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descr="A collage of people posing for the camera&#10;&#10;Description automatically generated">
            <a:extLst>
              <a:ext uri="{FF2B5EF4-FFF2-40B4-BE49-F238E27FC236}">
                <a16:creationId xmlns:a16="http://schemas.microsoft.com/office/drawing/2014/main" id="{D6575C1F-4234-42F6-93C6-376E91C99054}"/>
              </a:ext>
            </a:extLst>
          </p:cNvPr>
          <p:cNvPicPr>
            <a:picLocks noChangeAspect="1"/>
          </p:cNvPicPr>
          <p:nvPr/>
        </p:nvPicPr>
        <p:blipFill>
          <a:blip r:embed="rId3"/>
          <a:stretch>
            <a:fillRect/>
          </a:stretch>
        </p:blipFill>
        <p:spPr>
          <a:xfrm>
            <a:off x="1686758" y="69690"/>
            <a:ext cx="9241654" cy="5544992"/>
          </a:xfrm>
          <a:prstGeom prst="rect">
            <a:avLst/>
          </a:prstGeom>
        </p:spPr>
      </p:pic>
      <p:sp>
        <p:nvSpPr>
          <p:cNvPr id="5" name="TextBox 4">
            <a:extLst>
              <a:ext uri="{FF2B5EF4-FFF2-40B4-BE49-F238E27FC236}">
                <a16:creationId xmlns:a16="http://schemas.microsoft.com/office/drawing/2014/main" id="{B547FE94-B579-4F41-8545-1AFB55B932FE}"/>
              </a:ext>
            </a:extLst>
          </p:cNvPr>
          <p:cNvSpPr txBox="1"/>
          <p:nvPr/>
        </p:nvSpPr>
        <p:spPr>
          <a:xfrm>
            <a:off x="1766657" y="5534561"/>
            <a:ext cx="10642107" cy="1323439"/>
          </a:xfrm>
          <a:prstGeom prst="rect">
            <a:avLst/>
          </a:prstGeom>
          <a:noFill/>
        </p:spPr>
        <p:txBody>
          <a:bodyPr wrap="square">
            <a:spAutoFit/>
          </a:bodyPr>
          <a:lstStyle/>
          <a:p>
            <a:r>
              <a:rPr lang="en-US" sz="4000" b="1" dirty="0">
                <a:solidFill>
                  <a:srgbClr val="FF0000"/>
                </a:solidFill>
                <a:latin typeface="Cooper Black" panose="0208090404030B020404" pitchFamily="18" charset="0"/>
              </a:rPr>
              <a:t>All human beings are 99.9 percent identical in their genetic makeup</a:t>
            </a:r>
            <a:endParaRPr lang="en-US" sz="4000" dirty="0">
              <a:solidFill>
                <a:srgbClr val="FF0000"/>
              </a:solidFill>
              <a:latin typeface="Cooper Black" panose="0208090404030B020404" pitchFamily="18" charset="0"/>
            </a:endParaRPr>
          </a:p>
        </p:txBody>
      </p:sp>
    </p:spTree>
    <p:extLst>
      <p:ext uri="{BB962C8B-B14F-4D97-AF65-F5344CB8AC3E}">
        <p14:creationId xmlns:p14="http://schemas.microsoft.com/office/powerpoint/2010/main" val="1729677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descr="A person with curly hair and a dna strand&#10;&#10;Description automatically generated">
            <a:extLst>
              <a:ext uri="{FF2B5EF4-FFF2-40B4-BE49-F238E27FC236}">
                <a16:creationId xmlns:a16="http://schemas.microsoft.com/office/drawing/2014/main" id="{2CD419F4-EB9B-4AFC-AF0E-E843B4A168D8}"/>
              </a:ext>
            </a:extLst>
          </p:cNvPr>
          <p:cNvPicPr>
            <a:picLocks noChangeAspect="1"/>
          </p:cNvPicPr>
          <p:nvPr/>
        </p:nvPicPr>
        <p:blipFill>
          <a:blip r:embed="rId3"/>
          <a:stretch>
            <a:fillRect/>
          </a:stretch>
        </p:blipFill>
        <p:spPr>
          <a:xfrm>
            <a:off x="594803" y="435006"/>
            <a:ext cx="4547269" cy="4959851"/>
          </a:xfrm>
          <a:prstGeom prst="rect">
            <a:avLst/>
          </a:prstGeom>
        </p:spPr>
      </p:pic>
      <p:sp>
        <p:nvSpPr>
          <p:cNvPr id="5" name="TextBox 4">
            <a:extLst>
              <a:ext uri="{FF2B5EF4-FFF2-40B4-BE49-F238E27FC236}">
                <a16:creationId xmlns:a16="http://schemas.microsoft.com/office/drawing/2014/main" id="{A3B92CA4-8A6A-410E-9D74-4A76675A619B}"/>
              </a:ext>
            </a:extLst>
          </p:cNvPr>
          <p:cNvSpPr txBox="1"/>
          <p:nvPr/>
        </p:nvSpPr>
        <p:spPr>
          <a:xfrm>
            <a:off x="168675" y="5053414"/>
            <a:ext cx="11549849" cy="1631216"/>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Black In Genetics, Inc. (BIG) is an organization dedicated to amplifying the voices and work of Black-identifying geneticists across the U.S. and beyond. Some of our goals include connecting Black-identifying geneticists and trainees with organizations seeking to hire them, providing the scientific community with resources on understanding racial inequity in the Genetics field, educating the public on recent advancements in Genetics, and providing a platform to host conversations about dismantling systemic racism</a:t>
            </a:r>
          </a:p>
        </p:txBody>
      </p:sp>
      <p:pic>
        <p:nvPicPr>
          <p:cNvPr id="7" name="Picture 6" descr="A black person in a suit and tie&#10;&#10;Description automatically generated">
            <a:extLst>
              <a:ext uri="{FF2B5EF4-FFF2-40B4-BE49-F238E27FC236}">
                <a16:creationId xmlns:a16="http://schemas.microsoft.com/office/drawing/2014/main" id="{3923B6A2-E261-4EC1-B941-D547FBD20B86}"/>
              </a:ext>
            </a:extLst>
          </p:cNvPr>
          <p:cNvPicPr>
            <a:picLocks noChangeAspect="1"/>
          </p:cNvPicPr>
          <p:nvPr/>
        </p:nvPicPr>
        <p:blipFill>
          <a:blip r:embed="rId4"/>
          <a:stretch>
            <a:fillRect/>
          </a:stretch>
        </p:blipFill>
        <p:spPr>
          <a:xfrm>
            <a:off x="5495277" y="998361"/>
            <a:ext cx="6341616" cy="3567159"/>
          </a:xfrm>
          <a:prstGeom prst="rect">
            <a:avLst/>
          </a:prstGeom>
        </p:spPr>
      </p:pic>
      <p:sp>
        <p:nvSpPr>
          <p:cNvPr id="8" name="TextBox 7">
            <a:extLst>
              <a:ext uri="{FF2B5EF4-FFF2-40B4-BE49-F238E27FC236}">
                <a16:creationId xmlns:a16="http://schemas.microsoft.com/office/drawing/2014/main" id="{9F6D1971-4C7C-43B6-A4B3-02FD70AD0430}"/>
              </a:ext>
            </a:extLst>
          </p:cNvPr>
          <p:cNvSpPr txBox="1"/>
          <p:nvPr/>
        </p:nvSpPr>
        <p:spPr>
          <a:xfrm>
            <a:off x="8833282" y="4624801"/>
            <a:ext cx="1287532" cy="369332"/>
          </a:xfrm>
          <a:prstGeom prst="rect">
            <a:avLst/>
          </a:prstGeom>
          <a:noFill/>
        </p:spPr>
        <p:txBody>
          <a:bodyPr wrap="none" rtlCol="0">
            <a:spAutoFit/>
          </a:bodyPr>
          <a:lstStyle/>
          <a:p>
            <a:r>
              <a:rPr lang="en-US" sz="1800" b="1" dirty="0"/>
              <a:t>1905-1962</a:t>
            </a:r>
          </a:p>
        </p:txBody>
      </p:sp>
      <p:sp>
        <p:nvSpPr>
          <p:cNvPr id="9" name="TextBox 8">
            <a:extLst>
              <a:ext uri="{FF2B5EF4-FFF2-40B4-BE49-F238E27FC236}">
                <a16:creationId xmlns:a16="http://schemas.microsoft.com/office/drawing/2014/main" id="{F2865C3B-EB6C-49AB-9FB7-1F0110A56740}"/>
              </a:ext>
            </a:extLst>
          </p:cNvPr>
          <p:cNvSpPr txBox="1"/>
          <p:nvPr/>
        </p:nvSpPr>
        <p:spPr>
          <a:xfrm>
            <a:off x="4389020" y="50285"/>
            <a:ext cx="7447873" cy="769441"/>
          </a:xfrm>
          <a:prstGeom prst="rect">
            <a:avLst/>
          </a:prstGeom>
          <a:noFill/>
        </p:spPr>
        <p:txBody>
          <a:bodyPr wrap="none" rtlCol="0">
            <a:spAutoFit/>
          </a:bodyPr>
          <a:lstStyle/>
          <a:p>
            <a:r>
              <a:rPr lang="en-US" sz="4400" dirty="0">
                <a:solidFill>
                  <a:srgbClr val="FF0000"/>
                </a:solidFill>
                <a:latin typeface="Amasis MT Pro Black" panose="02040A04050005020304" pitchFamily="18" charset="0"/>
              </a:rPr>
              <a:t>We need Black scientists!</a:t>
            </a:r>
          </a:p>
        </p:txBody>
      </p:sp>
    </p:spTree>
    <p:extLst>
      <p:ext uri="{BB962C8B-B14F-4D97-AF65-F5344CB8AC3E}">
        <p14:creationId xmlns:p14="http://schemas.microsoft.com/office/powerpoint/2010/main" val="3888544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2" name="TextBox 1">
            <a:extLst>
              <a:ext uri="{FF2B5EF4-FFF2-40B4-BE49-F238E27FC236}">
                <a16:creationId xmlns:a16="http://schemas.microsoft.com/office/drawing/2014/main" id="{69B20291-C5F7-4291-91A0-04140F192967}"/>
              </a:ext>
            </a:extLst>
          </p:cNvPr>
          <p:cNvSpPr txBox="1"/>
          <p:nvPr/>
        </p:nvSpPr>
        <p:spPr>
          <a:xfrm>
            <a:off x="220272" y="593134"/>
            <a:ext cx="11525912" cy="5262979"/>
          </a:xfrm>
          <a:prstGeom prst="rect">
            <a:avLst/>
          </a:prstGeom>
          <a:noFill/>
        </p:spPr>
        <p:txBody>
          <a:bodyPr wrap="none" rtlCol="0">
            <a:spAutoFit/>
          </a:bodyPr>
          <a:lstStyle/>
          <a:p>
            <a:r>
              <a:rPr lang="en-US" sz="4800" b="1" dirty="0">
                <a:latin typeface="Times New Roman" panose="02020603050405020304" pitchFamily="18" charset="0"/>
                <a:cs typeface="Times New Roman" panose="02020603050405020304" pitchFamily="18" charset="0"/>
              </a:rPr>
              <a:t>Summary</a:t>
            </a:r>
          </a:p>
          <a:p>
            <a:pPr marL="342900" indent="-342900">
              <a:buAutoNum type="arabicPeriod"/>
            </a:pPr>
            <a:r>
              <a:rPr lang="en-US" sz="4800" dirty="0">
                <a:latin typeface="Times New Roman" panose="02020603050405020304" pitchFamily="18" charset="0"/>
                <a:cs typeface="Times New Roman" panose="02020603050405020304" pitchFamily="18" charset="0"/>
              </a:rPr>
              <a:t>There are no race</a:t>
            </a:r>
            <a:r>
              <a:rPr lang="en-US" sz="4800" dirty="0">
                <a:solidFill>
                  <a:srgbClr val="FF0000"/>
                </a:solidFill>
                <a:latin typeface="Times New Roman" panose="02020603050405020304" pitchFamily="18" charset="0"/>
                <a:cs typeface="Times New Roman" panose="02020603050405020304" pitchFamily="18" charset="0"/>
              </a:rPr>
              <a:t>s</a:t>
            </a:r>
            <a:r>
              <a:rPr lang="en-US" sz="4800" dirty="0">
                <a:latin typeface="Times New Roman" panose="02020603050405020304" pitchFamily="18" charset="0"/>
                <a:cs typeface="Times New Roman" panose="02020603050405020304" pitchFamily="18" charset="0"/>
              </a:rPr>
              <a:t>, only one human species </a:t>
            </a:r>
          </a:p>
          <a:p>
            <a:pPr marL="342900" indent="-342900">
              <a:buAutoNum type="arabicPeriod"/>
            </a:pPr>
            <a:r>
              <a:rPr lang="en-US" sz="4800" dirty="0">
                <a:latin typeface="Times New Roman" panose="02020603050405020304" pitchFamily="18" charset="0"/>
                <a:cs typeface="Times New Roman" panose="02020603050405020304" pitchFamily="18" charset="0"/>
              </a:rPr>
              <a:t>There are people who believe in racism</a:t>
            </a:r>
          </a:p>
          <a:p>
            <a:pPr marL="342900" indent="-342900">
              <a:buAutoNum type="arabicPeriod"/>
            </a:pPr>
            <a:r>
              <a:rPr lang="en-US" sz="4800" dirty="0">
                <a:latin typeface="Times New Roman" panose="02020603050405020304" pitchFamily="18" charset="0"/>
                <a:cs typeface="Times New Roman" panose="02020603050405020304" pitchFamily="18" charset="0"/>
              </a:rPr>
              <a:t>Racism is white supremacy</a:t>
            </a:r>
          </a:p>
          <a:p>
            <a:pPr marL="342900" indent="-342900">
              <a:buAutoNum type="arabicPeriod"/>
            </a:pPr>
            <a:r>
              <a:rPr lang="en-US" sz="4800" dirty="0">
                <a:latin typeface="Times New Roman" panose="02020603050405020304" pitchFamily="18" charset="0"/>
                <a:cs typeface="Times New Roman" panose="02020603050405020304" pitchFamily="18" charset="0"/>
              </a:rPr>
              <a:t>All physical features are superficial</a:t>
            </a:r>
          </a:p>
          <a:p>
            <a:pPr marL="342900" indent="-342900">
              <a:buAutoNum type="arabicPeriod"/>
            </a:pPr>
            <a:r>
              <a:rPr lang="en-US" sz="4800" dirty="0">
                <a:latin typeface="Times New Roman" panose="02020603050405020304" pitchFamily="18" charset="0"/>
                <a:cs typeface="Times New Roman" panose="02020603050405020304" pitchFamily="18" charset="0"/>
              </a:rPr>
              <a:t>Humans first evolved in Africa</a:t>
            </a:r>
          </a:p>
          <a:p>
            <a:pPr marL="342900" indent="-342900">
              <a:buAutoNum type="arabicPeriod"/>
            </a:pPr>
            <a:r>
              <a:rPr lang="en-US" sz="4800" dirty="0">
                <a:latin typeface="Times New Roman" panose="02020603050405020304" pitchFamily="18" charset="0"/>
                <a:cs typeface="Times New Roman" panose="02020603050405020304" pitchFamily="18" charset="0"/>
              </a:rPr>
              <a:t>All human populations are equal</a:t>
            </a:r>
          </a:p>
        </p:txBody>
      </p:sp>
      <p:pic>
        <p:nvPicPr>
          <p:cNvPr id="4" name="Picture 3" descr="A black symbol with a white background&#10;&#10;Description automatically generated">
            <a:extLst>
              <a:ext uri="{FF2B5EF4-FFF2-40B4-BE49-F238E27FC236}">
                <a16:creationId xmlns:a16="http://schemas.microsoft.com/office/drawing/2014/main" id="{6C2ACB23-60C4-4EA4-89BB-3B8DF8DA5EB5}"/>
              </a:ext>
            </a:extLst>
          </p:cNvPr>
          <p:cNvPicPr>
            <a:picLocks noChangeAspect="1"/>
          </p:cNvPicPr>
          <p:nvPr/>
        </p:nvPicPr>
        <p:blipFill>
          <a:blip r:embed="rId3"/>
          <a:stretch>
            <a:fillRect/>
          </a:stretch>
        </p:blipFill>
        <p:spPr>
          <a:xfrm>
            <a:off x="9644346" y="4482721"/>
            <a:ext cx="1905266" cy="1905266"/>
          </a:xfrm>
          <a:prstGeom prst="rect">
            <a:avLst/>
          </a:prstGeom>
        </p:spPr>
      </p:pic>
    </p:spTree>
    <p:extLst>
      <p:ext uri="{BB962C8B-B14F-4D97-AF65-F5344CB8AC3E}">
        <p14:creationId xmlns:p14="http://schemas.microsoft.com/office/powerpoint/2010/main" val="3844703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
          <p:cNvSpPr txBox="1"/>
          <p:nvPr/>
        </p:nvSpPr>
        <p:spPr>
          <a:xfrm>
            <a:off x="438204" y="794842"/>
            <a:ext cx="5476800" cy="60631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dk1"/>
                </a:solidFill>
                <a:latin typeface="Fjalla One"/>
                <a:ea typeface="Fjalla One"/>
                <a:cs typeface="Fjalla One"/>
                <a:sym typeface="Fjalla One"/>
              </a:rPr>
              <a:t>Outline</a:t>
            </a:r>
            <a:endParaRPr dirty="0">
              <a:latin typeface="Fjalla One"/>
              <a:ea typeface="Fjalla One"/>
              <a:cs typeface="Fjalla One"/>
              <a:sym typeface="Fjalla One"/>
            </a:endParaRPr>
          </a:p>
          <a:p>
            <a:pPr marL="342900" marR="0" lvl="0" indent="-342900" algn="l" rtl="0">
              <a:spcBef>
                <a:spcPts val="0"/>
              </a:spcBef>
              <a:spcAft>
                <a:spcPts val="0"/>
              </a:spcAft>
              <a:buClr>
                <a:schemeClr val="dk1"/>
              </a:buClr>
              <a:buSzPts val="4400"/>
              <a:buFont typeface="Fjalla One"/>
              <a:buAutoNum type="arabicPeriod"/>
            </a:pPr>
            <a:r>
              <a:rPr lang="en-US" sz="4400" b="1" dirty="0">
                <a:solidFill>
                  <a:schemeClr val="dk1"/>
                </a:solidFill>
                <a:latin typeface="Fjalla One"/>
                <a:ea typeface="Fjalla One"/>
                <a:cs typeface="Fjalla One"/>
                <a:sym typeface="Fjalla One"/>
              </a:rPr>
              <a:t>Who are humans?</a:t>
            </a:r>
            <a:endParaRPr dirty="0">
              <a:latin typeface="Fjalla One"/>
              <a:ea typeface="Fjalla One"/>
              <a:cs typeface="Fjalla One"/>
              <a:sym typeface="Fjalla One"/>
            </a:endParaRPr>
          </a:p>
          <a:p>
            <a:pPr marL="342900" marR="0" lvl="0" indent="-342900" algn="l" rtl="0">
              <a:spcBef>
                <a:spcPts val="0"/>
              </a:spcBef>
              <a:spcAft>
                <a:spcPts val="0"/>
              </a:spcAft>
              <a:buClr>
                <a:schemeClr val="dk1"/>
              </a:buClr>
              <a:buSzPts val="4400"/>
              <a:buFont typeface="Fjalla One"/>
              <a:buAutoNum type="arabicPeriod"/>
            </a:pPr>
            <a:r>
              <a:rPr lang="en-US" sz="4400" b="1" dirty="0">
                <a:solidFill>
                  <a:schemeClr val="dk1"/>
                </a:solidFill>
                <a:latin typeface="Fjalla One"/>
                <a:ea typeface="Fjalla One"/>
                <a:cs typeface="Fjalla One"/>
                <a:sym typeface="Fjalla One"/>
              </a:rPr>
              <a:t>Racism versus “Race”</a:t>
            </a:r>
            <a:endParaRPr dirty="0">
              <a:latin typeface="Fjalla One"/>
              <a:ea typeface="Fjalla One"/>
              <a:cs typeface="Fjalla One"/>
              <a:sym typeface="Fjalla One"/>
            </a:endParaRPr>
          </a:p>
          <a:p>
            <a:pPr marL="342900" marR="0" lvl="0" indent="-342900" algn="l" rtl="0">
              <a:spcBef>
                <a:spcPts val="0"/>
              </a:spcBef>
              <a:spcAft>
                <a:spcPts val="0"/>
              </a:spcAft>
              <a:buClr>
                <a:schemeClr val="dk1"/>
              </a:buClr>
              <a:buSzPts val="4400"/>
              <a:buFont typeface="Fjalla One"/>
              <a:buAutoNum type="arabicPeriod"/>
            </a:pPr>
            <a:r>
              <a:rPr lang="en-US" sz="4400" b="1" dirty="0">
                <a:solidFill>
                  <a:schemeClr val="dk1"/>
                </a:solidFill>
                <a:latin typeface="Fjalla One"/>
                <a:ea typeface="Fjalla One"/>
                <a:cs typeface="Fjalla One"/>
                <a:sym typeface="Fjalla One"/>
              </a:rPr>
              <a:t>Physiology</a:t>
            </a:r>
            <a:endParaRPr dirty="0">
              <a:latin typeface="Fjalla One"/>
              <a:ea typeface="Fjalla One"/>
              <a:cs typeface="Fjalla One"/>
              <a:sym typeface="Fjalla One"/>
            </a:endParaRPr>
          </a:p>
          <a:p>
            <a:pPr marL="342900" marR="0" lvl="0" indent="-342900" algn="l" rtl="0">
              <a:spcBef>
                <a:spcPts val="0"/>
              </a:spcBef>
              <a:spcAft>
                <a:spcPts val="0"/>
              </a:spcAft>
              <a:buClr>
                <a:schemeClr val="dk1"/>
              </a:buClr>
              <a:buSzPts val="4400"/>
              <a:buFont typeface="Fjalla One"/>
              <a:buAutoNum type="arabicPeriod"/>
            </a:pPr>
            <a:r>
              <a:rPr lang="en-US" sz="4400" b="1" dirty="0">
                <a:solidFill>
                  <a:schemeClr val="dk1"/>
                </a:solidFill>
                <a:latin typeface="Fjalla One"/>
                <a:ea typeface="Fjalla One"/>
                <a:cs typeface="Fjalla One"/>
                <a:sym typeface="Fjalla One"/>
              </a:rPr>
              <a:t>Archeology</a:t>
            </a:r>
            <a:endParaRPr dirty="0">
              <a:latin typeface="Fjalla One"/>
              <a:ea typeface="Fjalla One"/>
              <a:cs typeface="Fjalla One"/>
              <a:sym typeface="Fjalla One"/>
            </a:endParaRPr>
          </a:p>
          <a:p>
            <a:pPr marL="342900" marR="0" lvl="0" indent="-342900" algn="l" rtl="0">
              <a:spcBef>
                <a:spcPts val="0"/>
              </a:spcBef>
              <a:spcAft>
                <a:spcPts val="0"/>
              </a:spcAft>
              <a:buClr>
                <a:schemeClr val="dk1"/>
              </a:buClr>
              <a:buSzPts val="4400"/>
              <a:buFont typeface="Calibri"/>
              <a:buAutoNum type="arabicPeriod"/>
            </a:pPr>
            <a:r>
              <a:rPr lang="en-US" sz="4400" b="1" dirty="0">
                <a:solidFill>
                  <a:schemeClr val="dk1"/>
                </a:solidFill>
                <a:latin typeface="Fjalla One"/>
                <a:sym typeface="Fjalla One"/>
              </a:rPr>
              <a:t>Genetics</a:t>
            </a:r>
          </a:p>
          <a:p>
            <a:pPr marL="342900" marR="0" lvl="0" indent="-342900" algn="l" rtl="0">
              <a:spcBef>
                <a:spcPts val="0"/>
              </a:spcBef>
              <a:spcAft>
                <a:spcPts val="0"/>
              </a:spcAft>
              <a:buClr>
                <a:schemeClr val="dk1"/>
              </a:buClr>
              <a:buSzPts val="4400"/>
              <a:buFont typeface="Calibri"/>
              <a:buAutoNum type="arabicPeriod"/>
            </a:pPr>
            <a:r>
              <a:rPr lang="en-US" sz="4400" b="1" dirty="0">
                <a:solidFill>
                  <a:schemeClr val="dk1"/>
                </a:solidFill>
                <a:latin typeface="Fjalla One"/>
                <a:sym typeface="Fjalla One"/>
              </a:rPr>
              <a:t>Summation</a:t>
            </a:r>
          </a:p>
          <a:p>
            <a:pPr marL="342900" marR="0" lvl="0" indent="-342900" algn="l" rtl="0">
              <a:spcBef>
                <a:spcPts val="0"/>
              </a:spcBef>
              <a:spcAft>
                <a:spcPts val="0"/>
              </a:spcAft>
              <a:buClr>
                <a:schemeClr val="dk1"/>
              </a:buClr>
              <a:buSzPts val="4400"/>
              <a:buFont typeface="Calibri"/>
              <a:buAutoNum type="arabicPeriod"/>
            </a:pPr>
            <a:r>
              <a:rPr lang="en-US" sz="4400" b="1" dirty="0">
                <a:solidFill>
                  <a:schemeClr val="dk1"/>
                </a:solidFill>
                <a:latin typeface="Fjalla One"/>
                <a:sym typeface="Fjalla One"/>
              </a:rPr>
              <a:t>Discussion</a:t>
            </a:r>
            <a:endParaRPr dirty="0"/>
          </a:p>
          <a:p>
            <a:pPr marL="342900" marR="0" lvl="0" indent="-228600" algn="l" rtl="0">
              <a:spcBef>
                <a:spcPts val="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a:p>
            <a:pPr marL="342900" marR="0" lvl="0" indent="-228600" algn="l" rtl="0">
              <a:spcBef>
                <a:spcPts val="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p:txBody>
      </p:sp>
      <p:pic>
        <p:nvPicPr>
          <p:cNvPr id="90" name="Google Shape;90;p2" descr="A picture containing text, primate, mammal&#10;&#10;Description automatically generated"/>
          <p:cNvPicPr preferRelativeResize="0"/>
          <p:nvPr/>
        </p:nvPicPr>
        <p:blipFill rotWithShape="1">
          <a:blip r:embed="rId3">
            <a:alphaModFix/>
          </a:blip>
          <a:srcRect/>
          <a:stretch/>
        </p:blipFill>
        <p:spPr>
          <a:xfrm>
            <a:off x="6096000" y="161925"/>
            <a:ext cx="5200650" cy="6540874"/>
          </a:xfrm>
          <a:prstGeom prst="rect">
            <a:avLst/>
          </a:prstGeom>
          <a:noFill/>
          <a:ln>
            <a:noFill/>
          </a:ln>
        </p:spPr>
      </p:pic>
      <p:pic>
        <p:nvPicPr>
          <p:cNvPr id="91" name="Google Shape;91;p2" descr="Diagram, shape&#10;&#10;Description automatically generated"/>
          <p:cNvPicPr preferRelativeResize="0"/>
          <p:nvPr/>
        </p:nvPicPr>
        <p:blipFill rotWithShape="1">
          <a:blip r:embed="rId4">
            <a:alphaModFix/>
          </a:blip>
          <a:srcRect/>
          <a:stretch/>
        </p:blipFill>
        <p:spPr>
          <a:xfrm>
            <a:off x="3940405" y="3429000"/>
            <a:ext cx="1840738" cy="31471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p:nvPr/>
        </p:nvSpPr>
        <p:spPr>
          <a:xfrm flipH="1">
            <a:off x="0" y="78167"/>
            <a:ext cx="120015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Fjalla One"/>
                <a:ea typeface="Fjalla One"/>
                <a:cs typeface="Fjalla One"/>
                <a:sym typeface="Fjalla One"/>
              </a:rPr>
              <a:t>The Origin of Humanity: </a:t>
            </a:r>
            <a:endParaRPr>
              <a:latin typeface="Fjalla One"/>
              <a:ea typeface="Fjalla One"/>
              <a:cs typeface="Fjalla One"/>
              <a:sym typeface="Fjalla One"/>
            </a:endParaRPr>
          </a:p>
          <a:p>
            <a:pPr marL="0" marR="0" lvl="0" indent="0" algn="ctr" rtl="0">
              <a:spcBef>
                <a:spcPts val="0"/>
              </a:spcBef>
              <a:spcAft>
                <a:spcPts val="0"/>
              </a:spcAft>
              <a:buNone/>
            </a:pPr>
            <a:r>
              <a:rPr lang="en-US" sz="4800">
                <a:solidFill>
                  <a:schemeClr val="dk1"/>
                </a:solidFill>
                <a:latin typeface="Fjalla One"/>
                <a:ea typeface="Fjalla One"/>
                <a:cs typeface="Fjalla One"/>
                <a:sym typeface="Fjalla One"/>
              </a:rPr>
              <a:t>Two Theories: Religion and Science</a:t>
            </a:r>
            <a:r>
              <a:rPr lang="en-US" sz="4800">
                <a:solidFill>
                  <a:schemeClr val="dk1"/>
                </a:solidFill>
                <a:latin typeface="Arial"/>
                <a:ea typeface="Arial"/>
                <a:cs typeface="Arial"/>
                <a:sym typeface="Arial"/>
              </a:rPr>
              <a:t> </a:t>
            </a:r>
            <a:endParaRPr/>
          </a:p>
        </p:txBody>
      </p:sp>
      <p:pic>
        <p:nvPicPr>
          <p:cNvPr id="97" name="Google Shape;97;p3" descr="Text&#10;&#10;Description automatically generated"/>
          <p:cNvPicPr preferRelativeResize="0"/>
          <p:nvPr/>
        </p:nvPicPr>
        <p:blipFill rotWithShape="1">
          <a:blip r:embed="rId3">
            <a:alphaModFix/>
          </a:blip>
          <a:srcRect/>
          <a:stretch/>
        </p:blipFill>
        <p:spPr>
          <a:xfrm>
            <a:off x="5040092" y="1969081"/>
            <a:ext cx="2514600" cy="3439783"/>
          </a:xfrm>
          <a:prstGeom prst="rect">
            <a:avLst/>
          </a:prstGeom>
          <a:noFill/>
          <a:ln>
            <a:noFill/>
          </a:ln>
        </p:spPr>
      </p:pic>
      <p:pic>
        <p:nvPicPr>
          <p:cNvPr id="98" name="Google Shape;98;p3" descr="Text&#10;&#10;Description automatically generated"/>
          <p:cNvPicPr preferRelativeResize="0"/>
          <p:nvPr/>
        </p:nvPicPr>
        <p:blipFill rotWithShape="1">
          <a:blip r:embed="rId4">
            <a:alphaModFix/>
          </a:blip>
          <a:srcRect/>
          <a:stretch/>
        </p:blipFill>
        <p:spPr>
          <a:xfrm>
            <a:off x="59412" y="1973216"/>
            <a:ext cx="2546598" cy="3421991"/>
          </a:xfrm>
          <a:prstGeom prst="rect">
            <a:avLst/>
          </a:prstGeom>
          <a:noFill/>
          <a:ln>
            <a:noFill/>
          </a:ln>
        </p:spPr>
      </p:pic>
      <p:pic>
        <p:nvPicPr>
          <p:cNvPr id="99" name="Google Shape;99;p3" descr="Graphical user interface, text, application, chat or text message&#10;&#10;Description automatically generated"/>
          <p:cNvPicPr preferRelativeResize="0"/>
          <p:nvPr/>
        </p:nvPicPr>
        <p:blipFill rotWithShape="1">
          <a:blip r:embed="rId5">
            <a:alphaModFix/>
          </a:blip>
          <a:srcRect l="34333" r="34166" b="10634"/>
          <a:stretch/>
        </p:blipFill>
        <p:spPr>
          <a:xfrm>
            <a:off x="2672685" y="1960185"/>
            <a:ext cx="2300732" cy="3426752"/>
          </a:xfrm>
          <a:prstGeom prst="rect">
            <a:avLst/>
          </a:prstGeom>
          <a:noFill/>
          <a:ln>
            <a:noFill/>
          </a:ln>
        </p:spPr>
      </p:pic>
      <p:pic>
        <p:nvPicPr>
          <p:cNvPr id="100" name="Google Shape;100;p3" descr="Text&#10;&#10;Description automatically generated"/>
          <p:cNvPicPr preferRelativeResize="0"/>
          <p:nvPr/>
        </p:nvPicPr>
        <p:blipFill rotWithShape="1">
          <a:blip r:embed="rId6">
            <a:alphaModFix/>
          </a:blip>
          <a:srcRect/>
          <a:stretch/>
        </p:blipFill>
        <p:spPr>
          <a:xfrm>
            <a:off x="7602317" y="1947154"/>
            <a:ext cx="2277264" cy="3439783"/>
          </a:xfrm>
          <a:prstGeom prst="rect">
            <a:avLst/>
          </a:prstGeom>
          <a:noFill/>
          <a:ln>
            <a:noFill/>
          </a:ln>
        </p:spPr>
      </p:pic>
      <p:sp>
        <p:nvSpPr>
          <p:cNvPr id="101" name="Google Shape;101;p3"/>
          <p:cNvSpPr txBox="1"/>
          <p:nvPr/>
        </p:nvSpPr>
        <p:spPr>
          <a:xfrm>
            <a:off x="2188839" y="5786150"/>
            <a:ext cx="10270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latin typeface="Fjalla One"/>
                <a:ea typeface="Fjalla One"/>
                <a:cs typeface="Fjalla One"/>
                <a:sym typeface="Fjalla One"/>
              </a:rPr>
              <a:t>Contrasting Beliefs and Empirical Evidence</a:t>
            </a:r>
            <a:endParaRPr dirty="0">
              <a:latin typeface="Fjalla One"/>
              <a:ea typeface="Fjalla One"/>
              <a:cs typeface="Fjalla One"/>
              <a:sym typeface="Fjalla One"/>
            </a:endParaRPr>
          </a:p>
        </p:txBody>
      </p:sp>
      <p:pic>
        <p:nvPicPr>
          <p:cNvPr id="102" name="Google Shape;102;p3" descr="Text&#10;&#10;Description automatically generated with medium confidence"/>
          <p:cNvPicPr preferRelativeResize="0"/>
          <p:nvPr/>
        </p:nvPicPr>
        <p:blipFill rotWithShape="1">
          <a:blip r:embed="rId7">
            <a:alphaModFix/>
          </a:blip>
          <a:srcRect/>
          <a:stretch/>
        </p:blipFill>
        <p:spPr>
          <a:xfrm>
            <a:off x="9917681" y="2012935"/>
            <a:ext cx="2185551" cy="33959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p:nvPr/>
        </p:nvSpPr>
        <p:spPr>
          <a:xfrm>
            <a:off x="533400" y="9793"/>
            <a:ext cx="6096000" cy="2447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b="1" dirty="0">
                <a:solidFill>
                  <a:schemeClr val="dk1"/>
                </a:solidFill>
                <a:latin typeface="Fjalla One"/>
                <a:ea typeface="Fjalla One"/>
                <a:cs typeface="Fjalla One"/>
                <a:sym typeface="Fjalla One"/>
              </a:rPr>
              <a:t>Islam</a:t>
            </a:r>
            <a:endParaRPr dirty="0">
              <a:latin typeface="Fjalla One"/>
              <a:ea typeface="Fjalla One"/>
              <a:cs typeface="Fjalla One"/>
              <a:sym typeface="Fjalla One"/>
            </a:endParaRPr>
          </a:p>
          <a:p>
            <a:pPr marL="0" marR="0" lvl="0" indent="0" algn="l" rtl="0">
              <a:spcBef>
                <a:spcPts val="0"/>
              </a:spcBef>
              <a:spcAft>
                <a:spcPts val="0"/>
              </a:spcAft>
              <a:buNone/>
            </a:pPr>
            <a:r>
              <a:rPr lang="en-US" sz="2500" dirty="0">
                <a:solidFill>
                  <a:schemeClr val="dk1"/>
                </a:solidFill>
                <a:latin typeface="Economica"/>
                <a:ea typeface="Economica"/>
                <a:cs typeface="Economica"/>
                <a:sym typeface="Economica"/>
              </a:rPr>
              <a:t>"We created man from sounding clay, from mud </a:t>
            </a:r>
            <a:r>
              <a:rPr lang="en-US" sz="2500" dirty="0" err="1">
                <a:solidFill>
                  <a:schemeClr val="dk1"/>
                </a:solidFill>
                <a:latin typeface="Economica"/>
                <a:ea typeface="Economica"/>
                <a:cs typeface="Economica"/>
                <a:sym typeface="Economica"/>
              </a:rPr>
              <a:t>moulded</a:t>
            </a:r>
            <a:r>
              <a:rPr lang="en-US" sz="2500" dirty="0">
                <a:solidFill>
                  <a:schemeClr val="dk1"/>
                </a:solidFill>
                <a:latin typeface="Economica"/>
                <a:ea typeface="Economica"/>
                <a:cs typeface="Economica"/>
                <a:sym typeface="Economica"/>
              </a:rPr>
              <a:t> into shape..." (15:26).  "He began the creation of </a:t>
            </a:r>
            <a:r>
              <a:rPr lang="en-US" sz="2500" b="1" dirty="0">
                <a:solidFill>
                  <a:schemeClr val="dk1"/>
                </a:solidFill>
                <a:latin typeface="Economica"/>
                <a:ea typeface="Economica"/>
                <a:cs typeface="Economica"/>
                <a:sym typeface="Economica"/>
              </a:rPr>
              <a:t>man from clay,</a:t>
            </a:r>
            <a:r>
              <a:rPr lang="en-US" sz="2500" dirty="0">
                <a:solidFill>
                  <a:schemeClr val="dk1"/>
                </a:solidFill>
                <a:latin typeface="Economica"/>
                <a:ea typeface="Economica"/>
                <a:cs typeface="Economica"/>
                <a:sym typeface="Economica"/>
              </a:rPr>
              <a:t> and made his progeny from a quintessence of fluid" </a:t>
            </a:r>
            <a:r>
              <a:rPr lang="en-US" sz="2400" dirty="0">
                <a:solidFill>
                  <a:schemeClr val="dk1"/>
                </a:solidFill>
                <a:latin typeface="Calibri"/>
                <a:ea typeface="Calibri"/>
                <a:cs typeface="Calibri"/>
                <a:sym typeface="Calibri"/>
              </a:rPr>
              <a:t>(32:7-8).</a:t>
            </a:r>
            <a:endParaRPr dirty="0"/>
          </a:p>
        </p:txBody>
      </p:sp>
      <p:sp>
        <p:nvSpPr>
          <p:cNvPr id="108" name="Google Shape;108;p4"/>
          <p:cNvSpPr txBox="1"/>
          <p:nvPr/>
        </p:nvSpPr>
        <p:spPr>
          <a:xfrm>
            <a:off x="533400" y="2505843"/>
            <a:ext cx="6481500" cy="1847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Fjalla One"/>
                <a:ea typeface="Fjalla One"/>
                <a:cs typeface="Fjalla One"/>
                <a:sym typeface="Fjalla One"/>
              </a:rPr>
              <a:t>IFA of the Yoruba</a:t>
            </a:r>
            <a:endParaRPr dirty="0">
              <a:latin typeface="Fjalla One"/>
              <a:ea typeface="Fjalla One"/>
              <a:cs typeface="Fjalla One"/>
              <a:sym typeface="Fjalla One"/>
            </a:endParaRPr>
          </a:p>
          <a:p>
            <a:pPr marL="0" marR="0" lvl="0" indent="0" algn="l" rtl="0">
              <a:spcBef>
                <a:spcPts val="0"/>
              </a:spcBef>
              <a:spcAft>
                <a:spcPts val="0"/>
              </a:spcAft>
              <a:buNone/>
            </a:pPr>
            <a:r>
              <a:rPr lang="en-US" sz="2600" dirty="0" err="1">
                <a:solidFill>
                  <a:schemeClr val="dk1"/>
                </a:solidFill>
                <a:latin typeface="Economica"/>
                <a:ea typeface="Economica"/>
                <a:cs typeface="Economica"/>
                <a:sym typeface="Economica"/>
              </a:rPr>
              <a:t>Olodumare</a:t>
            </a:r>
            <a:r>
              <a:rPr lang="en-US" sz="2600" dirty="0">
                <a:solidFill>
                  <a:schemeClr val="dk1"/>
                </a:solidFill>
                <a:latin typeface="Economica"/>
                <a:ea typeface="Economica"/>
                <a:cs typeface="Economica"/>
                <a:sym typeface="Economica"/>
              </a:rPr>
              <a:t> sent Obatala to earth to create man. Obatala went to earth with the materials of creation. He descended upon Ife, the wide landmass, and began to create </a:t>
            </a:r>
            <a:r>
              <a:rPr lang="en-US" sz="2600" b="1" dirty="0">
                <a:solidFill>
                  <a:schemeClr val="dk1"/>
                </a:solidFill>
                <a:latin typeface="Economica"/>
                <a:ea typeface="Economica"/>
                <a:cs typeface="Economica"/>
                <a:sym typeface="Economica"/>
              </a:rPr>
              <a:t>man out of clay</a:t>
            </a:r>
            <a:endParaRPr sz="2600" dirty="0">
              <a:solidFill>
                <a:schemeClr val="dk1"/>
              </a:solidFill>
              <a:latin typeface="Economica"/>
              <a:ea typeface="Economica"/>
              <a:cs typeface="Economica"/>
              <a:sym typeface="Economica"/>
            </a:endParaRPr>
          </a:p>
        </p:txBody>
      </p:sp>
      <p:sp>
        <p:nvSpPr>
          <p:cNvPr id="109" name="Google Shape;109;p4"/>
          <p:cNvSpPr txBox="1"/>
          <p:nvPr/>
        </p:nvSpPr>
        <p:spPr>
          <a:xfrm>
            <a:off x="538370" y="4685485"/>
            <a:ext cx="6229500" cy="218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Fjalla One"/>
                <a:ea typeface="Fjalla One"/>
                <a:cs typeface="Fjalla One"/>
                <a:sym typeface="Fjalla One"/>
              </a:rPr>
              <a:t>Christianity</a:t>
            </a:r>
            <a:endParaRPr dirty="0">
              <a:latin typeface="Fjalla One"/>
              <a:ea typeface="Fjalla One"/>
              <a:cs typeface="Fjalla One"/>
              <a:sym typeface="Fjalla One"/>
            </a:endParaRPr>
          </a:p>
          <a:p>
            <a:pPr marL="0" marR="0" lvl="0" indent="0" algn="l" rtl="0">
              <a:spcBef>
                <a:spcPts val="0"/>
              </a:spcBef>
              <a:spcAft>
                <a:spcPts val="0"/>
              </a:spcAft>
              <a:buNone/>
            </a:pPr>
            <a:r>
              <a:rPr lang="en-US" sz="2500" dirty="0">
                <a:solidFill>
                  <a:schemeClr val="dk1"/>
                </a:solidFill>
                <a:latin typeface="Economica"/>
                <a:ea typeface="Economica"/>
                <a:cs typeface="Economica"/>
                <a:sym typeface="Economica"/>
              </a:rPr>
              <a:t>"The Lord God formed man of the </a:t>
            </a:r>
            <a:r>
              <a:rPr lang="en-US" sz="2500" b="1" dirty="0">
                <a:solidFill>
                  <a:schemeClr val="dk1"/>
                </a:solidFill>
                <a:latin typeface="Economica"/>
                <a:ea typeface="Economica"/>
                <a:cs typeface="Economica"/>
                <a:sym typeface="Economica"/>
              </a:rPr>
              <a:t>dust of the ground</a:t>
            </a:r>
            <a:r>
              <a:rPr lang="en-US" sz="2500" dirty="0">
                <a:solidFill>
                  <a:schemeClr val="dk1"/>
                </a:solidFill>
                <a:latin typeface="Economica"/>
                <a:ea typeface="Economica"/>
                <a:cs typeface="Economica"/>
                <a:sym typeface="Economica"/>
              </a:rPr>
              <a:t>, and breathed into his nostrils the breath of life; and man became a living soul.“</a:t>
            </a:r>
            <a:endParaRPr sz="1500" dirty="0">
              <a:latin typeface="Economica"/>
              <a:ea typeface="Economica"/>
              <a:cs typeface="Economica"/>
              <a:sym typeface="Economica"/>
            </a:endParaRPr>
          </a:p>
          <a:p>
            <a:pPr marL="0" marR="0" lvl="0" indent="0" algn="l" rtl="0">
              <a:spcBef>
                <a:spcPts val="0"/>
              </a:spcBef>
              <a:spcAft>
                <a:spcPts val="0"/>
              </a:spcAft>
              <a:buNone/>
            </a:pPr>
            <a:r>
              <a:rPr lang="en-US" sz="2500" dirty="0">
                <a:solidFill>
                  <a:schemeClr val="dk1"/>
                </a:solidFill>
                <a:latin typeface="Economica"/>
                <a:ea typeface="Economica"/>
                <a:cs typeface="Economica"/>
                <a:sym typeface="Economica"/>
              </a:rPr>
              <a:t>Genesis 2/7</a:t>
            </a:r>
            <a:endParaRPr sz="1500" dirty="0">
              <a:latin typeface="Economica"/>
              <a:ea typeface="Economica"/>
              <a:cs typeface="Economica"/>
              <a:sym typeface="Economica"/>
            </a:endParaRPr>
          </a:p>
        </p:txBody>
      </p:sp>
      <p:pic>
        <p:nvPicPr>
          <p:cNvPr id="110" name="Google Shape;110;p4" descr="A picture containing sunset&#10;&#10;Description automatically generated"/>
          <p:cNvPicPr preferRelativeResize="0"/>
          <p:nvPr/>
        </p:nvPicPr>
        <p:blipFill rotWithShape="1">
          <a:blip r:embed="rId3">
            <a:alphaModFix/>
          </a:blip>
          <a:srcRect/>
          <a:stretch/>
        </p:blipFill>
        <p:spPr>
          <a:xfrm>
            <a:off x="7305675" y="105186"/>
            <a:ext cx="4448175" cy="2011001"/>
          </a:xfrm>
          <a:prstGeom prst="rect">
            <a:avLst/>
          </a:prstGeom>
          <a:noFill/>
          <a:ln>
            <a:noFill/>
          </a:ln>
        </p:spPr>
      </p:pic>
      <p:pic>
        <p:nvPicPr>
          <p:cNvPr id="111" name="Google Shape;111;p4" descr="A group of women sitting on the floor&#10;&#10;Description automatically generated with low confidence"/>
          <p:cNvPicPr preferRelativeResize="0"/>
          <p:nvPr/>
        </p:nvPicPr>
        <p:blipFill rotWithShape="1">
          <a:blip r:embed="rId4">
            <a:alphaModFix/>
          </a:blip>
          <a:srcRect b="16909"/>
          <a:stretch/>
        </p:blipFill>
        <p:spPr>
          <a:xfrm>
            <a:off x="7305675" y="2238375"/>
            <a:ext cx="4352925" cy="2428875"/>
          </a:xfrm>
          <a:prstGeom prst="rect">
            <a:avLst/>
          </a:prstGeom>
          <a:noFill/>
          <a:ln>
            <a:noFill/>
          </a:ln>
        </p:spPr>
      </p:pic>
      <p:pic>
        <p:nvPicPr>
          <p:cNvPr id="112" name="Google Shape;112;p4" descr="A picture containing nature, cloud, clouds&#10;&#10;Description automatically generated"/>
          <p:cNvPicPr preferRelativeResize="0"/>
          <p:nvPr/>
        </p:nvPicPr>
        <p:blipFill rotWithShape="1">
          <a:blip r:embed="rId5">
            <a:alphaModFix/>
          </a:blip>
          <a:srcRect t="19269"/>
          <a:stretch/>
        </p:blipFill>
        <p:spPr>
          <a:xfrm>
            <a:off x="7305675" y="4741814"/>
            <a:ext cx="4448174" cy="2011001"/>
          </a:xfrm>
          <a:prstGeom prst="rect">
            <a:avLst/>
          </a:prstGeom>
          <a:noFill/>
          <a:ln>
            <a:noFill/>
          </a:ln>
        </p:spPr>
      </p:pic>
      <p:sp>
        <p:nvSpPr>
          <p:cNvPr id="113" name="Google Shape;113;p4"/>
          <p:cNvSpPr txBox="1"/>
          <p:nvPr/>
        </p:nvSpPr>
        <p:spPr>
          <a:xfrm>
            <a:off x="5039683" y="105186"/>
            <a:ext cx="17280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Fjalla One"/>
                <a:ea typeface="Fjalla One"/>
                <a:cs typeface="Fjalla One"/>
                <a:sym typeface="Fjalla One"/>
              </a:rPr>
              <a:t>Religion</a:t>
            </a:r>
            <a:endParaRPr>
              <a:latin typeface="Fjalla One"/>
              <a:ea typeface="Fjalla One"/>
              <a:cs typeface="Fjalla One"/>
              <a:sym typeface="Fjalla On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28373A0E-D910-4060-9E7C-943F78CFE229}"/>
              </a:ext>
            </a:extLst>
          </p:cNvPr>
          <p:cNvPicPr>
            <a:picLocks noChangeAspect="1"/>
          </p:cNvPicPr>
          <p:nvPr/>
        </p:nvPicPr>
        <p:blipFill>
          <a:blip r:embed="rId3"/>
          <a:stretch>
            <a:fillRect/>
          </a:stretch>
        </p:blipFill>
        <p:spPr>
          <a:xfrm>
            <a:off x="546756" y="0"/>
            <a:ext cx="11236750" cy="6742050"/>
          </a:xfrm>
          <a:prstGeom prst="rect">
            <a:avLst/>
          </a:prstGeom>
        </p:spPr>
      </p:pic>
    </p:spTree>
    <p:extLst>
      <p:ext uri="{BB962C8B-B14F-4D97-AF65-F5344CB8AC3E}">
        <p14:creationId xmlns:p14="http://schemas.microsoft.com/office/powerpoint/2010/main" val="3863769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descr="A comparison of colonialism and colonialism&#10;&#10;Description automatically generated">
            <a:extLst>
              <a:ext uri="{FF2B5EF4-FFF2-40B4-BE49-F238E27FC236}">
                <a16:creationId xmlns:a16="http://schemas.microsoft.com/office/drawing/2014/main" id="{F1A5FA54-9850-4465-AE3D-A311CC6A2E12}"/>
              </a:ext>
            </a:extLst>
          </p:cNvPr>
          <p:cNvPicPr>
            <a:picLocks noChangeAspect="1"/>
          </p:cNvPicPr>
          <p:nvPr/>
        </p:nvPicPr>
        <p:blipFill>
          <a:blip r:embed="rId3"/>
          <a:stretch>
            <a:fillRect/>
          </a:stretch>
        </p:blipFill>
        <p:spPr>
          <a:xfrm>
            <a:off x="131975" y="74236"/>
            <a:ext cx="11884059" cy="6684783"/>
          </a:xfrm>
          <a:prstGeom prst="rect">
            <a:avLst/>
          </a:prstGeom>
        </p:spPr>
      </p:pic>
    </p:spTree>
    <p:extLst>
      <p:ext uri="{BB962C8B-B14F-4D97-AF65-F5344CB8AC3E}">
        <p14:creationId xmlns:p14="http://schemas.microsoft.com/office/powerpoint/2010/main" val="316143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EA535-C11F-4DAC-A7CF-442B4D9D9320}"/>
              </a:ext>
            </a:extLst>
          </p:cNvPr>
          <p:cNvSpPr txBox="1"/>
          <p:nvPr/>
        </p:nvSpPr>
        <p:spPr>
          <a:xfrm>
            <a:off x="1536569" y="452487"/>
            <a:ext cx="8847294" cy="1015663"/>
          </a:xfrm>
          <a:prstGeom prst="rect">
            <a:avLst/>
          </a:prstGeom>
          <a:noFill/>
        </p:spPr>
        <p:txBody>
          <a:bodyPr wrap="none" rtlCol="0">
            <a:spAutoFit/>
          </a:bodyPr>
          <a:lstStyle/>
          <a:p>
            <a:r>
              <a:rPr lang="en-US" sz="6000" dirty="0">
                <a:latin typeface="Amasis MT Pro Black" panose="02040A04050005020304" pitchFamily="18" charset="0"/>
              </a:rPr>
              <a:t>Racism versus “Race”</a:t>
            </a:r>
          </a:p>
        </p:txBody>
      </p:sp>
      <p:pic>
        <p:nvPicPr>
          <p:cNvPr id="8" name="Picture 7" descr="A black question mark on a white background&#10;&#10;Description automatically generated">
            <a:extLst>
              <a:ext uri="{FF2B5EF4-FFF2-40B4-BE49-F238E27FC236}">
                <a16:creationId xmlns:a16="http://schemas.microsoft.com/office/drawing/2014/main" id="{C489B12C-F343-4414-9611-D8BBEE89646E}"/>
              </a:ext>
            </a:extLst>
          </p:cNvPr>
          <p:cNvPicPr>
            <a:picLocks noChangeAspect="1"/>
          </p:cNvPicPr>
          <p:nvPr/>
        </p:nvPicPr>
        <p:blipFill>
          <a:blip r:embed="rId2"/>
          <a:stretch>
            <a:fillRect/>
          </a:stretch>
        </p:blipFill>
        <p:spPr>
          <a:xfrm>
            <a:off x="6096000" y="1655621"/>
            <a:ext cx="4846531" cy="4846531"/>
          </a:xfrm>
          <a:prstGeom prst="rect">
            <a:avLst/>
          </a:prstGeom>
        </p:spPr>
      </p:pic>
      <p:pic>
        <p:nvPicPr>
          <p:cNvPr id="6" name="Picture 5" descr="A pyramid of black and white colors&#10;&#10;Description automatically generated">
            <a:extLst>
              <a:ext uri="{FF2B5EF4-FFF2-40B4-BE49-F238E27FC236}">
                <a16:creationId xmlns:a16="http://schemas.microsoft.com/office/drawing/2014/main" id="{42BFE62F-3C3D-4B05-B3D3-37048569DDEE}"/>
              </a:ext>
            </a:extLst>
          </p:cNvPr>
          <p:cNvPicPr>
            <a:picLocks noChangeAspect="1"/>
          </p:cNvPicPr>
          <p:nvPr/>
        </p:nvPicPr>
        <p:blipFill>
          <a:blip r:embed="rId3"/>
          <a:stretch>
            <a:fillRect/>
          </a:stretch>
        </p:blipFill>
        <p:spPr>
          <a:xfrm>
            <a:off x="1063037" y="1602369"/>
            <a:ext cx="5155658" cy="4953034"/>
          </a:xfrm>
          <a:prstGeom prst="rect">
            <a:avLst/>
          </a:prstGeom>
        </p:spPr>
      </p:pic>
    </p:spTree>
    <p:extLst>
      <p:ext uri="{BB962C8B-B14F-4D97-AF65-F5344CB8AC3E}">
        <p14:creationId xmlns:p14="http://schemas.microsoft.com/office/powerpoint/2010/main" val="317985171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11628</TotalTime>
  <Words>1371</Words>
  <Application>Microsoft Office PowerPoint</Application>
  <PresentationFormat>Widescreen</PresentationFormat>
  <Paragraphs>105</Paragraphs>
  <Slides>34</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Cooper Black</vt:lpstr>
      <vt:lpstr>Arial</vt:lpstr>
      <vt:lpstr>Fjalla One</vt:lpstr>
      <vt:lpstr>Times New Roman</vt:lpstr>
      <vt:lpstr>Economica</vt:lpstr>
      <vt:lpstr>Amasis MT Pro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dc:creator>
  <cp:lastModifiedBy>Williams, Kate</cp:lastModifiedBy>
  <cp:revision>12</cp:revision>
  <cp:lastPrinted>2023-08-25T20:43:04Z</cp:lastPrinted>
  <dcterms:created xsi:type="dcterms:W3CDTF">2022-12-12T18:54:07Z</dcterms:created>
  <dcterms:modified xsi:type="dcterms:W3CDTF">2023-08-28T15:24:07Z</dcterms:modified>
</cp:coreProperties>
</file>